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62"/>
  </p:notesMasterIdLst>
  <p:handoutMasterIdLst>
    <p:handoutMasterId r:id="rId63"/>
  </p:handoutMasterIdLst>
  <p:sldIdLst>
    <p:sldId id="293" r:id="rId2"/>
    <p:sldId id="329" r:id="rId3"/>
    <p:sldId id="330" r:id="rId4"/>
    <p:sldId id="353" r:id="rId5"/>
    <p:sldId id="265" r:id="rId6"/>
    <p:sldId id="262" r:id="rId7"/>
    <p:sldId id="263" r:id="rId8"/>
    <p:sldId id="341" r:id="rId9"/>
    <p:sldId id="356" r:id="rId10"/>
    <p:sldId id="267" r:id="rId11"/>
    <p:sldId id="316" r:id="rId12"/>
    <p:sldId id="266" r:id="rId13"/>
    <p:sldId id="305" r:id="rId14"/>
    <p:sldId id="311" r:id="rId15"/>
    <p:sldId id="306" r:id="rId16"/>
    <p:sldId id="310" r:id="rId17"/>
    <p:sldId id="304" r:id="rId18"/>
    <p:sldId id="309" r:id="rId19"/>
    <p:sldId id="307" r:id="rId20"/>
    <p:sldId id="268" r:id="rId21"/>
    <p:sldId id="269" r:id="rId22"/>
    <p:sldId id="270" r:id="rId23"/>
    <p:sldId id="271" r:id="rId24"/>
    <p:sldId id="272" r:id="rId25"/>
    <p:sldId id="273" r:id="rId26"/>
    <p:sldId id="319" r:id="rId27"/>
    <p:sldId id="340" r:id="rId28"/>
    <p:sldId id="320" r:id="rId29"/>
    <p:sldId id="354" r:id="rId30"/>
    <p:sldId id="355" r:id="rId31"/>
    <p:sldId id="275" r:id="rId32"/>
    <p:sldId id="276" r:id="rId33"/>
    <p:sldId id="278" r:id="rId34"/>
    <p:sldId id="277" r:id="rId35"/>
    <p:sldId id="279" r:id="rId36"/>
    <p:sldId id="332" r:id="rId37"/>
    <p:sldId id="333" r:id="rId38"/>
    <p:sldId id="334" r:id="rId39"/>
    <p:sldId id="335" r:id="rId40"/>
    <p:sldId id="336" r:id="rId41"/>
    <p:sldId id="337" r:id="rId42"/>
    <p:sldId id="283" r:id="rId43"/>
    <p:sldId id="284" r:id="rId44"/>
    <p:sldId id="357" r:id="rId45"/>
    <p:sldId id="296" r:id="rId46"/>
    <p:sldId id="286" r:id="rId47"/>
    <p:sldId id="324" r:id="rId48"/>
    <p:sldId id="345" r:id="rId49"/>
    <p:sldId id="346" r:id="rId50"/>
    <p:sldId id="347" r:id="rId51"/>
    <p:sldId id="348" r:id="rId52"/>
    <p:sldId id="349" r:id="rId53"/>
    <p:sldId id="351" r:id="rId54"/>
    <p:sldId id="352" r:id="rId55"/>
    <p:sldId id="317" r:id="rId56"/>
    <p:sldId id="318" r:id="rId57"/>
    <p:sldId id="297" r:id="rId58"/>
    <p:sldId id="325" r:id="rId59"/>
    <p:sldId id="302" r:id="rId60"/>
    <p:sldId id="303" r:id="rId61"/>
  </p:sldIdLst>
  <p:sldSz cx="9144000" cy="6858000" type="screen4x3"/>
  <p:notesSz cx="6807200" cy="9939338"/>
  <p:defaultTex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931" autoAdjust="0"/>
    <p:restoredTop sz="94662" autoAdjust="0"/>
  </p:normalViewPr>
  <p:slideViewPr>
    <p:cSldViewPr>
      <p:cViewPr varScale="1">
        <p:scale>
          <a:sx n="69" d="100"/>
          <a:sy n="69" d="100"/>
        </p:scale>
        <p:origin x="-178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굴림" pitchFamily="50" charset="-127"/>
                <a:ea typeface="굴림" pitchFamily="50" charset="-127"/>
              </a:defRPr>
            </a:lvl1pPr>
          </a:lstStyle>
          <a:p>
            <a:pPr>
              <a:defRPr/>
            </a:pPr>
            <a:endParaRPr lang="en-US" altLang="ko-KR"/>
          </a:p>
        </p:txBody>
      </p:sp>
      <p:sp>
        <p:nvSpPr>
          <p:cNvPr id="86019" name="Rectangle 3"/>
          <p:cNvSpPr>
            <a:spLocks noGrp="1" noChangeArrowheads="1"/>
          </p:cNvSpPr>
          <p:nvPr>
            <p:ph type="dt" sz="quarter" idx="1"/>
          </p:nvPr>
        </p:nvSpPr>
        <p:spPr bwMode="auto">
          <a:xfrm>
            <a:off x="3856038"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굴림" pitchFamily="50" charset="-127"/>
                <a:ea typeface="굴림" pitchFamily="50" charset="-127"/>
              </a:defRPr>
            </a:lvl1pPr>
          </a:lstStyle>
          <a:p>
            <a:pPr>
              <a:defRPr/>
            </a:pPr>
            <a:endParaRPr lang="en-US" altLang="ko-KR"/>
          </a:p>
        </p:txBody>
      </p:sp>
      <p:sp>
        <p:nvSpPr>
          <p:cNvPr id="86020" name="Rectangle 4"/>
          <p:cNvSpPr>
            <a:spLocks noGrp="1" noChangeArrowheads="1"/>
          </p:cNvSpPr>
          <p:nvPr>
            <p:ph type="ftr" sz="quarter" idx="2"/>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굴림" pitchFamily="50" charset="-127"/>
                <a:ea typeface="굴림" pitchFamily="50" charset="-127"/>
              </a:defRPr>
            </a:lvl1pPr>
          </a:lstStyle>
          <a:p>
            <a:pPr>
              <a:defRPr/>
            </a:pPr>
            <a:endParaRPr lang="en-US" altLang="ko-KR"/>
          </a:p>
        </p:txBody>
      </p:sp>
      <p:sp>
        <p:nvSpPr>
          <p:cNvPr id="86021" name="Rectangle 5"/>
          <p:cNvSpPr>
            <a:spLocks noGrp="1" noChangeArrowheads="1"/>
          </p:cNvSpPr>
          <p:nvPr>
            <p:ph type="sldNum" sz="quarter" idx="3"/>
          </p:nvPr>
        </p:nvSpPr>
        <p:spPr bwMode="auto">
          <a:xfrm>
            <a:off x="3856038"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굴림" pitchFamily="50" charset="-127"/>
                <a:ea typeface="굴림" pitchFamily="50" charset="-127"/>
              </a:defRPr>
            </a:lvl1pPr>
          </a:lstStyle>
          <a:p>
            <a:pPr>
              <a:defRPr/>
            </a:pPr>
            <a:fld id="{27048CAA-D0FB-4EA1-A91E-F197BBBF5A91}" type="slidenum">
              <a:rPr lang="en-US" altLang="ko-KR"/>
              <a:pPr>
                <a:defRPr/>
              </a:pPr>
              <a:t>‹#›</a:t>
            </a:fld>
            <a:endParaRPr lang="en-US" altLang="ko-K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atin typeface="굴림" charset="-127"/>
                <a:ea typeface="굴림" charset="-127"/>
              </a:defRPr>
            </a:lvl1pPr>
          </a:lstStyle>
          <a:p>
            <a:pPr>
              <a:defRPr/>
            </a:pPr>
            <a:endParaRPr lang="en-GB"/>
          </a:p>
        </p:txBody>
      </p:sp>
      <p:sp>
        <p:nvSpPr>
          <p:cNvPr id="3" name="날짜 개체 틀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atin typeface="굴림" charset="-127"/>
                <a:ea typeface="굴림" charset="-127"/>
              </a:defRPr>
            </a:lvl1pPr>
          </a:lstStyle>
          <a:p>
            <a:pPr>
              <a:defRPr/>
            </a:pPr>
            <a:fld id="{549286BD-7731-4629-BB14-57EF3CE18DF5}" type="datetimeFigureOut">
              <a:rPr lang="ko-KR" altLang="en-US"/>
              <a:pPr>
                <a:defRPr/>
              </a:pPr>
              <a:t>2013-11-27</a:t>
            </a:fld>
            <a:endParaRPr lang="en-GB"/>
          </a:p>
        </p:txBody>
      </p:sp>
      <p:sp>
        <p:nvSpPr>
          <p:cNvPr id="4" name="슬라이드 이미지 개체 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슬라이드 노트 개체 틀 4"/>
          <p:cNvSpPr>
            <a:spLocks noGrp="1"/>
          </p:cNvSpPr>
          <p:nvPr>
            <p:ph type="body" sz="quarter" idx="3"/>
          </p:nvPr>
        </p:nvSpPr>
        <p:spPr>
          <a:xfrm>
            <a:off x="681038" y="4721225"/>
            <a:ext cx="5445125" cy="4471988"/>
          </a:xfrm>
          <a:prstGeom prst="rect">
            <a:avLst/>
          </a:prstGeom>
        </p:spPr>
        <p:txBody>
          <a:bodyPr vert="horz" lIns="91440" tIns="45720" rIns="91440" bIns="45720" rtlCol="0">
            <a:normAutofit/>
          </a:body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endParaRPr lang="en-GB" noProof="0" smtClean="0"/>
          </a:p>
        </p:txBody>
      </p:sp>
      <p:sp>
        <p:nvSpPr>
          <p:cNvPr id="6" name="바닥글 개체 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atin typeface="굴림" charset="-127"/>
                <a:ea typeface="굴림" charset="-127"/>
              </a:defRPr>
            </a:lvl1pPr>
          </a:lstStyle>
          <a:p>
            <a:pPr>
              <a:defRPr/>
            </a:pPr>
            <a:endParaRPr lang="en-GB"/>
          </a:p>
        </p:txBody>
      </p:sp>
      <p:sp>
        <p:nvSpPr>
          <p:cNvPr id="7" name="슬라이드 번호 개체 틀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atin typeface="굴림" charset="-127"/>
                <a:ea typeface="굴림" charset="-127"/>
              </a:defRPr>
            </a:lvl1pPr>
          </a:lstStyle>
          <a:p>
            <a:pPr>
              <a:defRPr/>
            </a:pPr>
            <a:fld id="{1A4472F9-0270-49ED-A6C2-B5EFC79D5622}"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sz="1200" kern="1200">
        <a:solidFill>
          <a:schemeClr val="tx1"/>
        </a:solidFill>
        <a:latin typeface="+mn-lt"/>
        <a:ea typeface="+mn-ea"/>
        <a:cs typeface="+mn-cs"/>
      </a:defRPr>
    </a:lvl1pPr>
    <a:lvl2pPr marL="457200" algn="l" rtl="0" eaLnBrk="0" fontAlgn="base" latinLnBrk="1" hangingPunct="0">
      <a:spcBef>
        <a:spcPct val="30000"/>
      </a:spcBef>
      <a:spcAft>
        <a:spcPct val="0"/>
      </a:spcAft>
      <a:defRPr sz="1200" kern="1200">
        <a:solidFill>
          <a:schemeClr val="tx1"/>
        </a:solidFill>
        <a:latin typeface="+mn-lt"/>
        <a:ea typeface="+mn-ea"/>
        <a:cs typeface="+mn-cs"/>
      </a:defRPr>
    </a:lvl2pPr>
    <a:lvl3pPr marL="914400" algn="l" rtl="0" eaLnBrk="0" fontAlgn="base" latinLnBrk="1" hangingPunct="0">
      <a:spcBef>
        <a:spcPct val="30000"/>
      </a:spcBef>
      <a:spcAft>
        <a:spcPct val="0"/>
      </a:spcAft>
      <a:defRPr sz="1200" kern="1200">
        <a:solidFill>
          <a:schemeClr val="tx1"/>
        </a:solidFill>
        <a:latin typeface="+mn-lt"/>
        <a:ea typeface="+mn-ea"/>
        <a:cs typeface="+mn-cs"/>
      </a:defRPr>
    </a:lvl3pPr>
    <a:lvl4pPr marL="1371600" algn="l" rtl="0" eaLnBrk="0" fontAlgn="base" latinLnBrk="1" hangingPunct="0">
      <a:spcBef>
        <a:spcPct val="30000"/>
      </a:spcBef>
      <a:spcAft>
        <a:spcPct val="0"/>
      </a:spcAft>
      <a:defRPr sz="1200" kern="1200">
        <a:solidFill>
          <a:schemeClr val="tx1"/>
        </a:solidFill>
        <a:latin typeface="+mn-lt"/>
        <a:ea typeface="+mn-ea"/>
        <a:cs typeface="+mn-cs"/>
      </a:defRPr>
    </a:lvl4pPr>
    <a:lvl5pPr marL="1828800" algn="l" rtl="0" eaLnBrk="0" fontAlgn="base" latinLnBrk="1" hangingPunct="0">
      <a:spcBef>
        <a:spcPct val="30000"/>
      </a:spcBef>
      <a:spcAft>
        <a:spcPct val="0"/>
      </a:spcAft>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75779"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75780"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45CB51-966A-49B8-ABBB-C04BA51ADE1C}" type="slidenum">
              <a:rPr lang="en-GB" altLang="ko-KR" smtClean="0"/>
              <a:pPr/>
              <a:t>1</a:t>
            </a:fld>
            <a:endParaRPr lang="en-GB" altLang="ko-K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4CA8C88-EF24-4D80-973B-54E946FB070C}" type="slidenum">
              <a:rPr lang="ko-KR" altLang="en-GB" smtClean="0"/>
              <a:pPr/>
              <a:t>59</a:t>
            </a:fld>
            <a:endParaRPr lang="en-GB" altLang="ko-KR" smtClean="0"/>
          </a:p>
        </p:txBody>
      </p:sp>
      <p:sp>
        <p:nvSpPr>
          <p:cNvPr id="78851" name="Rectangle 2"/>
          <p:cNvSpPr>
            <a:spLocks noRo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BE" altLang="ko-KR" smtClean="0"/>
              <a:t>Aujourd’hui, la régulation n’oppose plus le national et l’européen mais suggère une complémentarité des niveaux d’intervention qui ne s’arrêtent pas à l’Europe</a:t>
            </a:r>
            <a:endParaRPr lang="en-GB" altLang="ko-KR" smtClean="0">
              <a:ea typeface="굴림"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en-GB"/>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en-GB"/>
          </a:p>
        </p:txBody>
      </p:sp>
      <p:sp>
        <p:nvSpPr>
          <p:cNvPr id="4" name="날짜 개체 틀 3"/>
          <p:cNvSpPr>
            <a:spLocks noGrp="1"/>
          </p:cNvSpPr>
          <p:nvPr>
            <p:ph type="dt" sz="half" idx="10"/>
          </p:nvPr>
        </p:nvSpPr>
        <p:spPr/>
        <p:txBody>
          <a:bodyPr/>
          <a:lstStyle>
            <a:lvl1pPr>
              <a:defRPr/>
            </a:lvl1pPr>
          </a:lstStyle>
          <a:p>
            <a:pPr>
              <a:defRPr/>
            </a:pPr>
            <a:endParaRPr lang="en-US" altLang="ko-KR"/>
          </a:p>
        </p:txBody>
      </p:sp>
      <p:sp>
        <p:nvSpPr>
          <p:cNvPr id="5" name="바닥글 개체 틀 4"/>
          <p:cNvSpPr>
            <a:spLocks noGrp="1"/>
          </p:cNvSpPr>
          <p:nvPr>
            <p:ph type="ftr" sz="quarter" idx="11"/>
          </p:nvPr>
        </p:nvSpPr>
        <p:spPr/>
        <p:txBody>
          <a:bodyPr/>
          <a:lstStyle>
            <a:lvl1pPr>
              <a:defRPr/>
            </a:lvl1pPr>
          </a:lstStyle>
          <a:p>
            <a:pPr>
              <a:defRPr/>
            </a:pPr>
            <a:endParaRPr lang="en-US" altLang="ko-KR"/>
          </a:p>
        </p:txBody>
      </p:sp>
      <p:sp>
        <p:nvSpPr>
          <p:cNvPr id="6" name="슬라이드 번호 개체 틀 5"/>
          <p:cNvSpPr>
            <a:spLocks noGrp="1"/>
          </p:cNvSpPr>
          <p:nvPr>
            <p:ph type="sldNum" sz="quarter" idx="12"/>
          </p:nvPr>
        </p:nvSpPr>
        <p:spPr/>
        <p:txBody>
          <a:bodyPr/>
          <a:lstStyle>
            <a:lvl1pPr>
              <a:defRPr/>
            </a:lvl1pPr>
          </a:lstStyle>
          <a:p>
            <a:pPr>
              <a:defRPr/>
            </a:pPr>
            <a:fld id="{0E54751F-4C1A-4376-9EA5-2747EF7EA991}" type="slidenum">
              <a:rPr lang="en-US" altLang="ko-KR"/>
              <a:pPr>
                <a:defRPr/>
              </a:pPr>
              <a:t>‹#›</a:t>
            </a:fld>
            <a:endParaRPr lang="en-US" altLang="ko-K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GB"/>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GB"/>
          </a:p>
        </p:txBody>
      </p:sp>
      <p:sp>
        <p:nvSpPr>
          <p:cNvPr id="4" name="날짜 개체 틀 3"/>
          <p:cNvSpPr>
            <a:spLocks noGrp="1"/>
          </p:cNvSpPr>
          <p:nvPr>
            <p:ph type="dt" sz="half" idx="10"/>
          </p:nvPr>
        </p:nvSpPr>
        <p:spPr/>
        <p:txBody>
          <a:bodyPr/>
          <a:lstStyle>
            <a:lvl1pPr>
              <a:defRPr/>
            </a:lvl1pPr>
          </a:lstStyle>
          <a:p>
            <a:pPr>
              <a:defRPr/>
            </a:pPr>
            <a:endParaRPr lang="en-US" altLang="ko-KR"/>
          </a:p>
        </p:txBody>
      </p:sp>
      <p:sp>
        <p:nvSpPr>
          <p:cNvPr id="5" name="바닥글 개체 틀 4"/>
          <p:cNvSpPr>
            <a:spLocks noGrp="1"/>
          </p:cNvSpPr>
          <p:nvPr>
            <p:ph type="ftr" sz="quarter" idx="11"/>
          </p:nvPr>
        </p:nvSpPr>
        <p:spPr/>
        <p:txBody>
          <a:bodyPr/>
          <a:lstStyle>
            <a:lvl1pPr>
              <a:defRPr/>
            </a:lvl1pPr>
          </a:lstStyle>
          <a:p>
            <a:pPr>
              <a:defRPr/>
            </a:pPr>
            <a:endParaRPr lang="en-US" altLang="ko-KR"/>
          </a:p>
        </p:txBody>
      </p:sp>
      <p:sp>
        <p:nvSpPr>
          <p:cNvPr id="6" name="슬라이드 번호 개체 틀 5"/>
          <p:cNvSpPr>
            <a:spLocks noGrp="1"/>
          </p:cNvSpPr>
          <p:nvPr>
            <p:ph type="sldNum" sz="quarter" idx="12"/>
          </p:nvPr>
        </p:nvSpPr>
        <p:spPr/>
        <p:txBody>
          <a:bodyPr/>
          <a:lstStyle>
            <a:lvl1pPr>
              <a:defRPr/>
            </a:lvl1pPr>
          </a:lstStyle>
          <a:p>
            <a:pPr>
              <a:defRPr/>
            </a:pPr>
            <a:fld id="{D6017F89-3A99-4342-B7FD-FF3D37129BFB}" type="slidenum">
              <a:rPr lang="en-US" altLang="ko-KR"/>
              <a:pPr>
                <a:defRPr/>
              </a:pPr>
              <a:t>‹#›</a:t>
            </a:fld>
            <a:endParaRPr lang="en-US" alt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en-GB"/>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GB"/>
          </a:p>
        </p:txBody>
      </p:sp>
      <p:sp>
        <p:nvSpPr>
          <p:cNvPr id="4" name="날짜 개체 틀 3"/>
          <p:cNvSpPr>
            <a:spLocks noGrp="1"/>
          </p:cNvSpPr>
          <p:nvPr>
            <p:ph type="dt" sz="half" idx="10"/>
          </p:nvPr>
        </p:nvSpPr>
        <p:spPr/>
        <p:txBody>
          <a:bodyPr/>
          <a:lstStyle>
            <a:lvl1pPr>
              <a:defRPr/>
            </a:lvl1pPr>
          </a:lstStyle>
          <a:p>
            <a:pPr>
              <a:defRPr/>
            </a:pPr>
            <a:endParaRPr lang="en-US" altLang="ko-KR"/>
          </a:p>
        </p:txBody>
      </p:sp>
      <p:sp>
        <p:nvSpPr>
          <p:cNvPr id="5" name="바닥글 개체 틀 4"/>
          <p:cNvSpPr>
            <a:spLocks noGrp="1"/>
          </p:cNvSpPr>
          <p:nvPr>
            <p:ph type="ftr" sz="quarter" idx="11"/>
          </p:nvPr>
        </p:nvSpPr>
        <p:spPr/>
        <p:txBody>
          <a:bodyPr/>
          <a:lstStyle>
            <a:lvl1pPr>
              <a:defRPr/>
            </a:lvl1pPr>
          </a:lstStyle>
          <a:p>
            <a:pPr>
              <a:defRPr/>
            </a:pPr>
            <a:endParaRPr lang="en-US" altLang="ko-KR"/>
          </a:p>
        </p:txBody>
      </p:sp>
      <p:sp>
        <p:nvSpPr>
          <p:cNvPr id="6" name="슬라이드 번호 개체 틀 5"/>
          <p:cNvSpPr>
            <a:spLocks noGrp="1"/>
          </p:cNvSpPr>
          <p:nvPr>
            <p:ph type="sldNum" sz="quarter" idx="12"/>
          </p:nvPr>
        </p:nvSpPr>
        <p:spPr/>
        <p:txBody>
          <a:bodyPr/>
          <a:lstStyle>
            <a:lvl1pPr>
              <a:defRPr/>
            </a:lvl1pPr>
          </a:lstStyle>
          <a:p>
            <a:pPr>
              <a:defRPr/>
            </a:pPr>
            <a:fld id="{B261D1C3-403B-468E-9869-D99E0FA05649}" type="slidenum">
              <a:rPr lang="en-US" altLang="ko-KR"/>
              <a:pPr>
                <a:defRPr/>
              </a:pPr>
              <a:t>‹#›</a:t>
            </a:fld>
            <a:endParaRPr lang="en-US" altLang="ko-K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제목 및 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7813"/>
            <a:ext cx="8229600" cy="1139825"/>
          </a:xfrm>
        </p:spPr>
        <p:txBody>
          <a:bodyPr/>
          <a:lstStyle/>
          <a:p>
            <a:r>
              <a:rPr lang="ko-KR" altLang="en-US" smtClean="0"/>
              <a:t>마스터 제목 스타일 편집</a:t>
            </a:r>
            <a:endParaRPr lang="ko-KR" altLang="en-US"/>
          </a:p>
        </p:txBody>
      </p:sp>
      <p:sp>
        <p:nvSpPr>
          <p:cNvPr id="3" name="표 개체 틀 2"/>
          <p:cNvSpPr>
            <a:spLocks noGrp="1"/>
          </p:cNvSpPr>
          <p:nvPr>
            <p:ph type="tbl" idx="1"/>
          </p:nvPr>
        </p:nvSpPr>
        <p:spPr>
          <a:xfrm>
            <a:off x="457200" y="1600200"/>
            <a:ext cx="8229600" cy="4530725"/>
          </a:xfrm>
        </p:spPr>
        <p:txBody>
          <a:bodyPr rtlCol="0">
            <a:normAutofit/>
          </a:bodyPr>
          <a:lstStyle/>
          <a:p>
            <a:pPr lvl="0"/>
            <a:endParaRPr lang="ko-KR" altLang="en-US" noProof="0" smtClean="0"/>
          </a:p>
        </p:txBody>
      </p:sp>
      <p:sp>
        <p:nvSpPr>
          <p:cNvPr id="4" name="날짜 개체 틀 3"/>
          <p:cNvSpPr>
            <a:spLocks noGrp="1"/>
          </p:cNvSpPr>
          <p:nvPr>
            <p:ph type="dt" sz="half" idx="10"/>
          </p:nvPr>
        </p:nvSpPr>
        <p:spPr/>
        <p:txBody>
          <a:bodyPr/>
          <a:lstStyle>
            <a:lvl1pPr>
              <a:defRPr/>
            </a:lvl1pPr>
          </a:lstStyle>
          <a:p>
            <a:pPr>
              <a:defRPr/>
            </a:pPr>
            <a:endParaRPr lang="en-US" altLang="ko-KR"/>
          </a:p>
        </p:txBody>
      </p:sp>
      <p:sp>
        <p:nvSpPr>
          <p:cNvPr id="5" name="바닥글 개체 틀 4"/>
          <p:cNvSpPr>
            <a:spLocks noGrp="1"/>
          </p:cNvSpPr>
          <p:nvPr>
            <p:ph type="ftr" sz="quarter" idx="11"/>
          </p:nvPr>
        </p:nvSpPr>
        <p:spPr/>
        <p:txBody>
          <a:bodyPr/>
          <a:lstStyle>
            <a:lvl1pPr>
              <a:defRPr/>
            </a:lvl1pPr>
          </a:lstStyle>
          <a:p>
            <a:pPr>
              <a:defRPr/>
            </a:pPr>
            <a:endParaRPr lang="en-US" altLang="ko-KR"/>
          </a:p>
        </p:txBody>
      </p:sp>
      <p:sp>
        <p:nvSpPr>
          <p:cNvPr id="6" name="슬라이드 번호 개체 틀 5"/>
          <p:cNvSpPr>
            <a:spLocks noGrp="1"/>
          </p:cNvSpPr>
          <p:nvPr>
            <p:ph type="sldNum" sz="quarter" idx="12"/>
          </p:nvPr>
        </p:nvSpPr>
        <p:spPr/>
        <p:txBody>
          <a:bodyPr/>
          <a:lstStyle>
            <a:lvl1pPr>
              <a:defRPr/>
            </a:lvl1pPr>
          </a:lstStyle>
          <a:p>
            <a:pPr>
              <a:defRPr/>
            </a:pPr>
            <a:fld id="{013E0DC1-3D08-4D4A-902B-EC972A1D8687}" type="slidenum">
              <a:rPr lang="en-US" altLang="ko-KR"/>
              <a:pPr>
                <a:defRPr/>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GB"/>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GB"/>
          </a:p>
        </p:txBody>
      </p:sp>
      <p:sp>
        <p:nvSpPr>
          <p:cNvPr id="4" name="날짜 개체 틀 3"/>
          <p:cNvSpPr>
            <a:spLocks noGrp="1"/>
          </p:cNvSpPr>
          <p:nvPr>
            <p:ph type="dt" sz="half" idx="10"/>
          </p:nvPr>
        </p:nvSpPr>
        <p:spPr/>
        <p:txBody>
          <a:bodyPr/>
          <a:lstStyle>
            <a:lvl1pPr>
              <a:defRPr/>
            </a:lvl1pPr>
          </a:lstStyle>
          <a:p>
            <a:pPr>
              <a:defRPr/>
            </a:pPr>
            <a:endParaRPr lang="en-US" altLang="ko-KR"/>
          </a:p>
        </p:txBody>
      </p:sp>
      <p:sp>
        <p:nvSpPr>
          <p:cNvPr id="5" name="바닥글 개체 틀 4"/>
          <p:cNvSpPr>
            <a:spLocks noGrp="1"/>
          </p:cNvSpPr>
          <p:nvPr>
            <p:ph type="ftr" sz="quarter" idx="11"/>
          </p:nvPr>
        </p:nvSpPr>
        <p:spPr/>
        <p:txBody>
          <a:bodyPr/>
          <a:lstStyle>
            <a:lvl1pPr>
              <a:defRPr/>
            </a:lvl1pPr>
          </a:lstStyle>
          <a:p>
            <a:pPr>
              <a:defRPr/>
            </a:pPr>
            <a:endParaRPr lang="en-US" altLang="ko-KR"/>
          </a:p>
        </p:txBody>
      </p:sp>
      <p:sp>
        <p:nvSpPr>
          <p:cNvPr id="6" name="슬라이드 번호 개체 틀 5"/>
          <p:cNvSpPr>
            <a:spLocks noGrp="1"/>
          </p:cNvSpPr>
          <p:nvPr>
            <p:ph type="sldNum" sz="quarter" idx="12"/>
          </p:nvPr>
        </p:nvSpPr>
        <p:spPr/>
        <p:txBody>
          <a:bodyPr/>
          <a:lstStyle>
            <a:lvl1pPr>
              <a:defRPr/>
            </a:lvl1pPr>
          </a:lstStyle>
          <a:p>
            <a:pPr>
              <a:defRPr/>
            </a:pPr>
            <a:fld id="{51664BCB-E28F-4330-9E77-D24E096BD28D}" type="slidenum">
              <a:rPr lang="en-US" altLang="ko-KR"/>
              <a:pPr>
                <a:defRPr/>
              </a:pPr>
              <a:t>‹#›</a:t>
            </a:fld>
            <a:endParaRPr lang="en-US" altLang="ko-K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en-GB"/>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lvl1pPr>
              <a:defRPr/>
            </a:lvl1pPr>
          </a:lstStyle>
          <a:p>
            <a:pPr>
              <a:defRPr/>
            </a:pPr>
            <a:endParaRPr lang="en-US" altLang="ko-KR"/>
          </a:p>
        </p:txBody>
      </p:sp>
      <p:sp>
        <p:nvSpPr>
          <p:cNvPr id="5" name="바닥글 개체 틀 4"/>
          <p:cNvSpPr>
            <a:spLocks noGrp="1"/>
          </p:cNvSpPr>
          <p:nvPr>
            <p:ph type="ftr" sz="quarter" idx="11"/>
          </p:nvPr>
        </p:nvSpPr>
        <p:spPr/>
        <p:txBody>
          <a:bodyPr/>
          <a:lstStyle>
            <a:lvl1pPr>
              <a:defRPr/>
            </a:lvl1pPr>
          </a:lstStyle>
          <a:p>
            <a:pPr>
              <a:defRPr/>
            </a:pPr>
            <a:endParaRPr lang="en-US" altLang="ko-KR"/>
          </a:p>
        </p:txBody>
      </p:sp>
      <p:sp>
        <p:nvSpPr>
          <p:cNvPr id="6" name="슬라이드 번호 개체 틀 5"/>
          <p:cNvSpPr>
            <a:spLocks noGrp="1"/>
          </p:cNvSpPr>
          <p:nvPr>
            <p:ph type="sldNum" sz="quarter" idx="12"/>
          </p:nvPr>
        </p:nvSpPr>
        <p:spPr/>
        <p:txBody>
          <a:bodyPr/>
          <a:lstStyle>
            <a:lvl1pPr>
              <a:defRPr/>
            </a:lvl1pPr>
          </a:lstStyle>
          <a:p>
            <a:pPr>
              <a:defRPr/>
            </a:pPr>
            <a:fld id="{CB8F1E7B-41B0-4CA9-9DE3-DC6F60F84790}" type="slidenum">
              <a:rPr lang="en-US" altLang="ko-KR"/>
              <a:pPr>
                <a:defRPr/>
              </a:pPr>
              <a:t>‹#›</a:t>
            </a:fld>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GB"/>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GB"/>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GB"/>
          </a:p>
        </p:txBody>
      </p:sp>
      <p:sp>
        <p:nvSpPr>
          <p:cNvPr id="5" name="날짜 개체 틀 3"/>
          <p:cNvSpPr>
            <a:spLocks noGrp="1"/>
          </p:cNvSpPr>
          <p:nvPr>
            <p:ph type="dt" sz="half" idx="10"/>
          </p:nvPr>
        </p:nvSpPr>
        <p:spPr/>
        <p:txBody>
          <a:bodyPr/>
          <a:lstStyle>
            <a:lvl1pPr>
              <a:defRPr/>
            </a:lvl1pPr>
          </a:lstStyle>
          <a:p>
            <a:pPr>
              <a:defRPr/>
            </a:pPr>
            <a:endParaRPr lang="en-US" altLang="ko-KR"/>
          </a:p>
        </p:txBody>
      </p:sp>
      <p:sp>
        <p:nvSpPr>
          <p:cNvPr id="6" name="바닥글 개체 틀 4"/>
          <p:cNvSpPr>
            <a:spLocks noGrp="1"/>
          </p:cNvSpPr>
          <p:nvPr>
            <p:ph type="ftr" sz="quarter" idx="11"/>
          </p:nvPr>
        </p:nvSpPr>
        <p:spPr/>
        <p:txBody>
          <a:bodyPr/>
          <a:lstStyle>
            <a:lvl1pPr>
              <a:defRPr/>
            </a:lvl1pPr>
          </a:lstStyle>
          <a:p>
            <a:pPr>
              <a:defRPr/>
            </a:pPr>
            <a:endParaRPr lang="en-US" altLang="ko-KR"/>
          </a:p>
        </p:txBody>
      </p:sp>
      <p:sp>
        <p:nvSpPr>
          <p:cNvPr id="7" name="슬라이드 번호 개체 틀 5"/>
          <p:cNvSpPr>
            <a:spLocks noGrp="1"/>
          </p:cNvSpPr>
          <p:nvPr>
            <p:ph type="sldNum" sz="quarter" idx="12"/>
          </p:nvPr>
        </p:nvSpPr>
        <p:spPr/>
        <p:txBody>
          <a:bodyPr/>
          <a:lstStyle>
            <a:lvl1pPr>
              <a:defRPr/>
            </a:lvl1pPr>
          </a:lstStyle>
          <a:p>
            <a:pPr>
              <a:defRPr/>
            </a:pPr>
            <a:fld id="{880769AC-3A01-4F26-91F3-3FCF0C3F910E}" type="slidenum">
              <a:rPr lang="en-US" altLang="ko-KR"/>
              <a:pPr>
                <a:defRPr/>
              </a:pPr>
              <a:t>‹#›</a:t>
            </a:fld>
            <a:endParaRPr lang="en-US" altLang="ko-K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en-GB"/>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GB"/>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GB"/>
          </a:p>
        </p:txBody>
      </p:sp>
      <p:sp>
        <p:nvSpPr>
          <p:cNvPr id="7" name="날짜 개체 틀 3"/>
          <p:cNvSpPr>
            <a:spLocks noGrp="1"/>
          </p:cNvSpPr>
          <p:nvPr>
            <p:ph type="dt" sz="half" idx="10"/>
          </p:nvPr>
        </p:nvSpPr>
        <p:spPr/>
        <p:txBody>
          <a:bodyPr/>
          <a:lstStyle>
            <a:lvl1pPr>
              <a:defRPr/>
            </a:lvl1pPr>
          </a:lstStyle>
          <a:p>
            <a:pPr>
              <a:defRPr/>
            </a:pPr>
            <a:endParaRPr lang="en-US" altLang="ko-KR"/>
          </a:p>
        </p:txBody>
      </p:sp>
      <p:sp>
        <p:nvSpPr>
          <p:cNvPr id="8" name="바닥글 개체 틀 4"/>
          <p:cNvSpPr>
            <a:spLocks noGrp="1"/>
          </p:cNvSpPr>
          <p:nvPr>
            <p:ph type="ftr" sz="quarter" idx="11"/>
          </p:nvPr>
        </p:nvSpPr>
        <p:spPr/>
        <p:txBody>
          <a:bodyPr/>
          <a:lstStyle>
            <a:lvl1pPr>
              <a:defRPr/>
            </a:lvl1pPr>
          </a:lstStyle>
          <a:p>
            <a:pPr>
              <a:defRPr/>
            </a:pPr>
            <a:endParaRPr lang="en-US" altLang="ko-KR"/>
          </a:p>
        </p:txBody>
      </p:sp>
      <p:sp>
        <p:nvSpPr>
          <p:cNvPr id="9" name="슬라이드 번호 개체 틀 5"/>
          <p:cNvSpPr>
            <a:spLocks noGrp="1"/>
          </p:cNvSpPr>
          <p:nvPr>
            <p:ph type="sldNum" sz="quarter" idx="12"/>
          </p:nvPr>
        </p:nvSpPr>
        <p:spPr/>
        <p:txBody>
          <a:bodyPr/>
          <a:lstStyle>
            <a:lvl1pPr>
              <a:defRPr/>
            </a:lvl1pPr>
          </a:lstStyle>
          <a:p>
            <a:pPr>
              <a:defRPr/>
            </a:pPr>
            <a:fld id="{1EC91355-41CE-4280-A5AD-C9DAEE4114BC}" type="slidenum">
              <a:rPr lang="en-US" altLang="ko-KR"/>
              <a:pPr>
                <a:defRPr/>
              </a:pPr>
              <a:t>‹#›</a:t>
            </a:fld>
            <a:endParaRPr lang="en-US" alt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GB"/>
          </a:p>
        </p:txBody>
      </p:sp>
      <p:sp>
        <p:nvSpPr>
          <p:cNvPr id="3" name="날짜 개체 틀 3"/>
          <p:cNvSpPr>
            <a:spLocks noGrp="1"/>
          </p:cNvSpPr>
          <p:nvPr>
            <p:ph type="dt" sz="half" idx="10"/>
          </p:nvPr>
        </p:nvSpPr>
        <p:spPr/>
        <p:txBody>
          <a:bodyPr/>
          <a:lstStyle>
            <a:lvl1pPr>
              <a:defRPr/>
            </a:lvl1pPr>
          </a:lstStyle>
          <a:p>
            <a:pPr>
              <a:defRPr/>
            </a:pPr>
            <a:endParaRPr lang="en-US" altLang="ko-KR"/>
          </a:p>
        </p:txBody>
      </p:sp>
      <p:sp>
        <p:nvSpPr>
          <p:cNvPr id="4" name="바닥글 개체 틀 4"/>
          <p:cNvSpPr>
            <a:spLocks noGrp="1"/>
          </p:cNvSpPr>
          <p:nvPr>
            <p:ph type="ftr" sz="quarter" idx="11"/>
          </p:nvPr>
        </p:nvSpPr>
        <p:spPr/>
        <p:txBody>
          <a:bodyPr/>
          <a:lstStyle>
            <a:lvl1pPr>
              <a:defRPr/>
            </a:lvl1pPr>
          </a:lstStyle>
          <a:p>
            <a:pPr>
              <a:defRPr/>
            </a:pPr>
            <a:endParaRPr lang="en-US" altLang="ko-KR"/>
          </a:p>
        </p:txBody>
      </p:sp>
      <p:sp>
        <p:nvSpPr>
          <p:cNvPr id="5" name="슬라이드 번호 개체 틀 5"/>
          <p:cNvSpPr>
            <a:spLocks noGrp="1"/>
          </p:cNvSpPr>
          <p:nvPr>
            <p:ph type="sldNum" sz="quarter" idx="12"/>
          </p:nvPr>
        </p:nvSpPr>
        <p:spPr/>
        <p:txBody>
          <a:bodyPr/>
          <a:lstStyle>
            <a:lvl1pPr>
              <a:defRPr/>
            </a:lvl1pPr>
          </a:lstStyle>
          <a:p>
            <a:pPr>
              <a:defRPr/>
            </a:pPr>
            <a:fld id="{95E73129-714F-4583-BAEA-C32FF755272B}" type="slidenum">
              <a:rPr lang="en-US" altLang="ko-KR"/>
              <a:pPr>
                <a:defRPr/>
              </a:pPr>
              <a:t>‹#›</a:t>
            </a:fld>
            <a:endParaRPr lang="en-US" alt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3"/>
          <p:cNvSpPr>
            <a:spLocks noGrp="1"/>
          </p:cNvSpPr>
          <p:nvPr>
            <p:ph type="dt" sz="half" idx="10"/>
          </p:nvPr>
        </p:nvSpPr>
        <p:spPr/>
        <p:txBody>
          <a:bodyPr/>
          <a:lstStyle>
            <a:lvl1pPr>
              <a:defRPr/>
            </a:lvl1pPr>
          </a:lstStyle>
          <a:p>
            <a:pPr>
              <a:defRPr/>
            </a:pPr>
            <a:endParaRPr lang="en-US" altLang="ko-KR"/>
          </a:p>
        </p:txBody>
      </p:sp>
      <p:sp>
        <p:nvSpPr>
          <p:cNvPr id="3" name="바닥글 개체 틀 4"/>
          <p:cNvSpPr>
            <a:spLocks noGrp="1"/>
          </p:cNvSpPr>
          <p:nvPr>
            <p:ph type="ftr" sz="quarter" idx="11"/>
          </p:nvPr>
        </p:nvSpPr>
        <p:spPr/>
        <p:txBody>
          <a:bodyPr/>
          <a:lstStyle>
            <a:lvl1pPr>
              <a:defRPr/>
            </a:lvl1pPr>
          </a:lstStyle>
          <a:p>
            <a:pPr>
              <a:defRPr/>
            </a:pPr>
            <a:endParaRPr lang="en-US" altLang="ko-KR"/>
          </a:p>
        </p:txBody>
      </p:sp>
      <p:sp>
        <p:nvSpPr>
          <p:cNvPr id="4" name="슬라이드 번호 개체 틀 5"/>
          <p:cNvSpPr>
            <a:spLocks noGrp="1"/>
          </p:cNvSpPr>
          <p:nvPr>
            <p:ph type="sldNum" sz="quarter" idx="12"/>
          </p:nvPr>
        </p:nvSpPr>
        <p:spPr/>
        <p:txBody>
          <a:bodyPr/>
          <a:lstStyle>
            <a:lvl1pPr>
              <a:defRPr/>
            </a:lvl1pPr>
          </a:lstStyle>
          <a:p>
            <a:pPr>
              <a:defRPr/>
            </a:pPr>
            <a:fld id="{434B02A5-C48C-4B56-BE05-E56AFB9153AB}" type="slidenum">
              <a:rPr lang="en-US" altLang="ko-KR"/>
              <a:pPr>
                <a:defRPr/>
              </a:pPr>
              <a:t>‹#›</a:t>
            </a:fld>
            <a:endParaRPr lang="en-US" alt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en-GB"/>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GB"/>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3"/>
          <p:cNvSpPr>
            <a:spLocks noGrp="1"/>
          </p:cNvSpPr>
          <p:nvPr>
            <p:ph type="dt" sz="half" idx="10"/>
          </p:nvPr>
        </p:nvSpPr>
        <p:spPr/>
        <p:txBody>
          <a:bodyPr/>
          <a:lstStyle>
            <a:lvl1pPr>
              <a:defRPr/>
            </a:lvl1pPr>
          </a:lstStyle>
          <a:p>
            <a:pPr>
              <a:defRPr/>
            </a:pPr>
            <a:endParaRPr lang="en-US" altLang="ko-KR"/>
          </a:p>
        </p:txBody>
      </p:sp>
      <p:sp>
        <p:nvSpPr>
          <p:cNvPr id="6" name="바닥글 개체 틀 4"/>
          <p:cNvSpPr>
            <a:spLocks noGrp="1"/>
          </p:cNvSpPr>
          <p:nvPr>
            <p:ph type="ftr" sz="quarter" idx="11"/>
          </p:nvPr>
        </p:nvSpPr>
        <p:spPr/>
        <p:txBody>
          <a:bodyPr/>
          <a:lstStyle>
            <a:lvl1pPr>
              <a:defRPr/>
            </a:lvl1pPr>
          </a:lstStyle>
          <a:p>
            <a:pPr>
              <a:defRPr/>
            </a:pPr>
            <a:endParaRPr lang="en-US" altLang="ko-KR"/>
          </a:p>
        </p:txBody>
      </p:sp>
      <p:sp>
        <p:nvSpPr>
          <p:cNvPr id="7" name="슬라이드 번호 개체 틀 5"/>
          <p:cNvSpPr>
            <a:spLocks noGrp="1"/>
          </p:cNvSpPr>
          <p:nvPr>
            <p:ph type="sldNum" sz="quarter" idx="12"/>
          </p:nvPr>
        </p:nvSpPr>
        <p:spPr/>
        <p:txBody>
          <a:bodyPr/>
          <a:lstStyle>
            <a:lvl1pPr>
              <a:defRPr/>
            </a:lvl1pPr>
          </a:lstStyle>
          <a:p>
            <a:pPr>
              <a:defRPr/>
            </a:pPr>
            <a:fld id="{EA5C943F-0A60-4B04-88B7-FE30E42D6B7C}" type="slidenum">
              <a:rPr lang="en-US" altLang="ko-KR"/>
              <a:pPr>
                <a:defRPr/>
              </a:pPr>
              <a:t>‹#›</a:t>
            </a:fld>
            <a:endParaRPr lang="en-US" alt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en-GB"/>
          </a:p>
        </p:txBody>
      </p:sp>
      <p:sp>
        <p:nvSpPr>
          <p:cNvPr id="3" name="그림 개체 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3"/>
          <p:cNvSpPr>
            <a:spLocks noGrp="1"/>
          </p:cNvSpPr>
          <p:nvPr>
            <p:ph type="dt" sz="half" idx="10"/>
          </p:nvPr>
        </p:nvSpPr>
        <p:spPr/>
        <p:txBody>
          <a:bodyPr/>
          <a:lstStyle>
            <a:lvl1pPr>
              <a:defRPr/>
            </a:lvl1pPr>
          </a:lstStyle>
          <a:p>
            <a:pPr>
              <a:defRPr/>
            </a:pPr>
            <a:endParaRPr lang="en-US" altLang="ko-KR"/>
          </a:p>
        </p:txBody>
      </p:sp>
      <p:sp>
        <p:nvSpPr>
          <p:cNvPr id="6" name="바닥글 개체 틀 4"/>
          <p:cNvSpPr>
            <a:spLocks noGrp="1"/>
          </p:cNvSpPr>
          <p:nvPr>
            <p:ph type="ftr" sz="quarter" idx="11"/>
          </p:nvPr>
        </p:nvSpPr>
        <p:spPr/>
        <p:txBody>
          <a:bodyPr/>
          <a:lstStyle>
            <a:lvl1pPr>
              <a:defRPr/>
            </a:lvl1pPr>
          </a:lstStyle>
          <a:p>
            <a:pPr>
              <a:defRPr/>
            </a:pPr>
            <a:endParaRPr lang="en-US" altLang="ko-KR"/>
          </a:p>
        </p:txBody>
      </p:sp>
      <p:sp>
        <p:nvSpPr>
          <p:cNvPr id="7" name="슬라이드 번호 개체 틀 5"/>
          <p:cNvSpPr>
            <a:spLocks noGrp="1"/>
          </p:cNvSpPr>
          <p:nvPr>
            <p:ph type="sldNum" sz="quarter" idx="12"/>
          </p:nvPr>
        </p:nvSpPr>
        <p:spPr/>
        <p:txBody>
          <a:bodyPr/>
          <a:lstStyle>
            <a:lvl1pPr>
              <a:defRPr/>
            </a:lvl1pPr>
          </a:lstStyle>
          <a:p>
            <a:pPr>
              <a:defRPr/>
            </a:pPr>
            <a:fld id="{8CF5B41B-C6A6-4641-B1F3-ED465C9FC278}" type="slidenum">
              <a:rPr lang="en-US" altLang="ko-KR"/>
              <a:pPr>
                <a:defRPr/>
              </a:pPr>
              <a:t>‹#›</a:t>
            </a:fld>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제목 개체 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endParaRPr lang="en-GB" smtClean="0"/>
          </a:p>
        </p:txBody>
      </p:sp>
      <p:sp>
        <p:nvSpPr>
          <p:cNvPr id="2051" name="텍스트 개체 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GB" smtClean="0"/>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굴림" charset="-127"/>
                <a:ea typeface="굴림" charset="-127"/>
              </a:defRPr>
            </a:lvl1pPr>
          </a:lstStyle>
          <a:p>
            <a:pPr>
              <a:defRPr/>
            </a:pPr>
            <a:endParaRPr lang="en-US" altLang="ko-KR"/>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굴림" charset="-127"/>
                <a:ea typeface="굴림" charset="-127"/>
              </a:defRPr>
            </a:lvl1pPr>
          </a:lstStyle>
          <a:p>
            <a:pPr>
              <a:defRPr/>
            </a:pPr>
            <a:endParaRPr lang="en-US" altLang="ko-KR"/>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굴림" charset="-127"/>
                <a:ea typeface="굴림" charset="-127"/>
              </a:defRPr>
            </a:lvl1pPr>
          </a:lstStyle>
          <a:p>
            <a:pPr>
              <a:defRPr/>
            </a:pPr>
            <a:fld id="{64558611-6BF2-4637-9AF3-F6B225D3B1CD}" type="slidenum">
              <a:rPr lang="en-US" altLang="ko-KR"/>
              <a:pPr>
                <a:defRPr/>
              </a:pPr>
              <a:t>‹#›</a:t>
            </a:fld>
            <a:endParaRPr lang="en-US" altLang="ko-KR"/>
          </a:p>
        </p:txBody>
      </p:sp>
    </p:spTree>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Lst>
  <p:hf hdr="0" ftr="0" dt="0"/>
  <p:txStyles>
    <p:title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p:titleStyle>
    <p:body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cem.asia.mnc@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oecd.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unglobalcompact.or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hyperlink" Target="http://upload.wikimedia.org/wikipedia/en/f/fc/ISO_english_logo.svg"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upload.wikimedia.org/wikipedia/en/f/fc/ISO_english_logo.svg" TargetMode="Externa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www.bsn.go.id/" TargetMode="External"/><Relationship Id="rId7" Type="http://schemas.openxmlformats.org/officeDocument/2006/relationships/hyperlink" Target="http://www.kats.go.kr/" TargetMode="External"/><Relationship Id="rId2" Type="http://schemas.openxmlformats.org/officeDocument/2006/relationships/hyperlink" Target="http://www.bis.org.in/" TargetMode="External"/><Relationship Id="rId1" Type="http://schemas.openxmlformats.org/officeDocument/2006/relationships/slideLayout" Target="../slideLayouts/slideLayout2.xml"/><Relationship Id="rId6" Type="http://schemas.openxmlformats.org/officeDocument/2006/relationships/hyperlink" Target="http://www.tcvn.gov.vn/" TargetMode="External"/><Relationship Id="rId5" Type="http://schemas.openxmlformats.org/officeDocument/2006/relationships/hyperlink" Target="http://www.tisi.go.th/" TargetMode="External"/><Relationship Id="rId4" Type="http://schemas.openxmlformats.org/officeDocument/2006/relationships/hyperlink" Target="http://www.standardsmalaysia.gov.my/"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hyperlink" Target="http://upload.wikimedia.org/wikipedia/en/f/fc/ISO_english_logo.svg"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mailto:icem.asia.mnc@gmail.com" TargetMode="External"/><Relationship Id="rId2" Type="http://schemas.openxmlformats.org/officeDocument/2006/relationships/hyperlink" Target="mailto:Icem.asia.mnc@gmail.com" TargetMode="Externa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ilo.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제목 1"/>
          <p:cNvSpPr>
            <a:spLocks noGrp="1"/>
          </p:cNvSpPr>
          <p:nvPr>
            <p:ph type="ctrTitle"/>
          </p:nvPr>
        </p:nvSpPr>
        <p:spPr/>
        <p:txBody>
          <a:bodyPr/>
          <a:lstStyle/>
          <a:p>
            <a:pPr eaLnBrk="1" hangingPunct="1"/>
            <a:r>
              <a:rPr lang="ko-KR" altLang="en-US" b="1" dirty="0" smtClean="0">
                <a:latin typeface="Arial" charset="0"/>
                <a:cs typeface="Arial" charset="0"/>
              </a:rPr>
              <a:t>노조간부를 위한 국제기준</a:t>
            </a:r>
            <a:endParaRPr lang="en-GB" altLang="ko-KR" b="1" dirty="0" smtClean="0">
              <a:latin typeface="Arial" charset="0"/>
              <a:cs typeface="Arial" charset="0"/>
            </a:endParaRPr>
          </a:p>
        </p:txBody>
      </p:sp>
      <p:sp>
        <p:nvSpPr>
          <p:cNvPr id="3" name="부제목 2"/>
          <p:cNvSpPr>
            <a:spLocks noGrp="1"/>
          </p:cNvSpPr>
          <p:nvPr>
            <p:ph type="subTitle" idx="1"/>
          </p:nvPr>
        </p:nvSpPr>
        <p:spPr>
          <a:xfrm>
            <a:off x="500063" y="3886200"/>
            <a:ext cx="8001000" cy="1752600"/>
          </a:xfrm>
        </p:spPr>
        <p:txBody>
          <a:bodyPr rtlCol="0">
            <a:normAutofit fontScale="85000" lnSpcReduction="20000"/>
          </a:bodyPr>
          <a:lstStyle/>
          <a:p>
            <a:pPr eaLnBrk="1" fontAlgn="auto" hangingPunct="1">
              <a:spcAft>
                <a:spcPts val="0"/>
              </a:spcAft>
              <a:buFont typeface="Arial" pitchFamily="34" charset="0"/>
              <a:buNone/>
              <a:defRPr/>
            </a:pPr>
            <a:r>
              <a:rPr lang="en-US" b="1" dirty="0" smtClean="0">
                <a:latin typeface="Arial" pitchFamily="34" charset="0"/>
                <a:cs typeface="Arial" pitchFamily="34" charset="0"/>
              </a:rPr>
              <a:t>IndustriALL/FNV/LO-TCO</a:t>
            </a:r>
          </a:p>
          <a:p>
            <a:pPr eaLnBrk="1" fontAlgn="auto" hangingPunct="1">
              <a:spcAft>
                <a:spcPts val="0"/>
              </a:spcAft>
              <a:buFont typeface="Arial" pitchFamily="34" charset="0"/>
              <a:buNone/>
              <a:defRPr/>
            </a:pPr>
            <a:r>
              <a:rPr lang="en-US" b="1" dirty="0" smtClean="0">
                <a:latin typeface="Arial" pitchFamily="34" charset="0"/>
                <a:cs typeface="Arial" pitchFamily="34" charset="0"/>
              </a:rPr>
              <a:t>Asia MNCs &amp; Social Dialogue </a:t>
            </a:r>
          </a:p>
          <a:p>
            <a:pPr eaLnBrk="1" fontAlgn="auto" hangingPunct="1">
              <a:spcAft>
                <a:spcPts val="0"/>
              </a:spcAft>
              <a:buFont typeface="Arial" pitchFamily="34" charset="0"/>
              <a:buNone/>
              <a:defRPr/>
            </a:pPr>
            <a:r>
              <a:rPr lang="en-US" dirty="0" smtClean="0">
                <a:latin typeface="Arial" pitchFamily="34" charset="0"/>
                <a:cs typeface="Arial" pitchFamily="34" charset="0"/>
              </a:rPr>
              <a:t>Yoon </a:t>
            </a:r>
            <a:r>
              <a:rPr lang="en-US" dirty="0" err="1" smtClean="0">
                <a:latin typeface="Arial" pitchFamily="34" charset="0"/>
                <a:cs typeface="Arial" pitchFamily="34" charset="0"/>
              </a:rPr>
              <a:t>Hyowon</a:t>
            </a:r>
            <a:endParaRPr lang="en-US" dirty="0" smtClean="0">
              <a:latin typeface="Arial" pitchFamily="34" charset="0"/>
              <a:cs typeface="Arial" pitchFamily="34" charset="0"/>
            </a:endParaRPr>
          </a:p>
          <a:p>
            <a:pPr eaLnBrk="1" fontAlgn="auto" hangingPunct="1">
              <a:spcAft>
                <a:spcPts val="0"/>
              </a:spcAft>
              <a:buFont typeface="Arial" pitchFamily="34" charset="0"/>
              <a:buNone/>
              <a:defRPr/>
            </a:pPr>
            <a:r>
              <a:rPr lang="en-US" dirty="0" smtClean="0">
                <a:latin typeface="Arial" pitchFamily="34" charset="0"/>
                <a:cs typeface="Arial" pitchFamily="34" charset="0"/>
                <a:hlinkClick r:id="rId3"/>
              </a:rPr>
              <a:t>industriallyoon@gmail.com</a:t>
            </a:r>
            <a:endParaRPr lang="en-US" dirty="0" smtClean="0">
              <a:latin typeface="Arial" pitchFamily="34" charset="0"/>
              <a:cs typeface="Arial" pitchFamily="34" charset="0"/>
            </a:endParaRPr>
          </a:p>
          <a:p>
            <a:pPr eaLnBrk="1" fontAlgn="auto" hangingPunct="1">
              <a:spcAft>
                <a:spcPts val="0"/>
              </a:spcAft>
              <a:buFont typeface="Arial" pitchFamily="34" charset="0"/>
              <a:buNone/>
              <a:defRPr/>
            </a:pPr>
            <a:endParaRPr lang="en-GB" dirty="0" smtClean="0">
              <a:latin typeface="Arial" pitchFamily="34" charset="0"/>
              <a:cs typeface="Arial" pitchFamily="34" charset="0"/>
            </a:endParaRPr>
          </a:p>
        </p:txBody>
      </p:sp>
      <p:pic>
        <p:nvPicPr>
          <p:cNvPr id="4100" name="Picture 5" descr="ICEM2007congress_logo"/>
          <p:cNvPicPr>
            <a:picLocks noChangeAspect="1" noChangeArrowheads="1"/>
          </p:cNvPicPr>
          <p:nvPr/>
        </p:nvPicPr>
        <p:blipFill>
          <a:blip r:embed="rId4" cstate="print"/>
          <a:srcRect/>
          <a:stretch>
            <a:fillRect/>
          </a:stretch>
        </p:blipFill>
        <p:spPr bwMode="auto">
          <a:xfrm>
            <a:off x="7572375" y="0"/>
            <a:ext cx="1273175" cy="1671638"/>
          </a:xfrm>
          <a:prstGeom prst="rect">
            <a:avLst/>
          </a:prstGeom>
          <a:noFill/>
          <a:ln w="9525">
            <a:noFill/>
            <a:miter lim="800000"/>
            <a:headEnd/>
            <a:tailEnd/>
          </a:ln>
        </p:spPr>
      </p:pic>
      <p:sp>
        <p:nvSpPr>
          <p:cNvPr id="6" name="슬라이드 번호 개체 틀 5"/>
          <p:cNvSpPr>
            <a:spLocks noGrp="1"/>
          </p:cNvSpPr>
          <p:nvPr>
            <p:ph type="sldNum" sz="quarter" idx="12"/>
          </p:nvPr>
        </p:nvSpPr>
        <p:spPr/>
        <p:txBody>
          <a:bodyPr/>
          <a:lstStyle/>
          <a:p>
            <a:pPr>
              <a:defRPr/>
            </a:pPr>
            <a:fld id="{AEFE6B31-2193-490A-A4BC-D36D27FA2901}" type="slidenum">
              <a:rPr lang="en-US" altLang="ko-KR" smtClean="0"/>
              <a:pPr>
                <a:defRPr/>
              </a:pPr>
              <a:t>1</a:t>
            </a:fld>
            <a:endParaRPr lang="en-US" altLang="ko-KR"/>
          </a:p>
        </p:txBody>
      </p:sp>
      <p:pic>
        <p:nvPicPr>
          <p:cNvPr id="4102" name="Picture 2" descr="C:\Users\dbl\AppData\Local\Microsoft\Windows\Temporary Internet Files\Content.Outlook\1Q3WQPW5\industri-ALL-LOGO.jpg"/>
          <p:cNvPicPr>
            <a:picLocks noChangeAspect="1" noChangeArrowheads="1"/>
          </p:cNvPicPr>
          <p:nvPr/>
        </p:nvPicPr>
        <p:blipFill>
          <a:blip r:embed="rId5" cstate="print"/>
          <a:srcRect/>
          <a:stretch>
            <a:fillRect/>
          </a:stretch>
        </p:blipFill>
        <p:spPr bwMode="auto">
          <a:xfrm>
            <a:off x="900113" y="260350"/>
            <a:ext cx="1727200" cy="1800225"/>
          </a:xfrm>
          <a:prstGeom prst="rect">
            <a:avLst/>
          </a:prstGeom>
          <a:noFill/>
          <a:ln w="9525">
            <a:noFill/>
            <a:miter lim="800000"/>
            <a:headEnd/>
            <a:tailEnd/>
          </a:ln>
        </p:spPr>
      </p:pic>
    </p:spTree>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ko-KR" b="1" dirty="0" smtClean="0">
                <a:latin typeface="Arial" charset="0"/>
              </a:rPr>
              <a:t>ILO</a:t>
            </a:r>
            <a:r>
              <a:rPr lang="ko-KR" altLang="en-US" b="1" dirty="0" smtClean="0">
                <a:latin typeface="Arial" charset="0"/>
              </a:rPr>
              <a:t>핵심노동기준</a:t>
            </a:r>
            <a:endParaRPr lang="en-US" altLang="ko-KR" b="1" dirty="0" smtClean="0">
              <a:latin typeface="Arial" charset="0"/>
            </a:endParaRPr>
          </a:p>
        </p:txBody>
      </p:sp>
      <p:sp>
        <p:nvSpPr>
          <p:cNvPr id="15363" name="Rectangle 3"/>
          <p:cNvSpPr>
            <a:spLocks noGrp="1" noChangeArrowheads="1"/>
          </p:cNvSpPr>
          <p:nvPr>
            <p:ph idx="1"/>
          </p:nvPr>
        </p:nvSpPr>
        <p:spPr/>
        <p:txBody>
          <a:bodyPr/>
          <a:lstStyle/>
          <a:p>
            <a:pPr eaLnBrk="1" hangingPunct="1"/>
            <a:r>
              <a:rPr lang="ko-KR" altLang="en-US" dirty="0" smtClean="0">
                <a:latin typeface="Arial" charset="0"/>
              </a:rPr>
              <a:t>가장 기본적이고 중요한 협약</a:t>
            </a:r>
            <a:r>
              <a:rPr lang="en-US" altLang="ko-KR" dirty="0" smtClean="0">
                <a:latin typeface="Arial" charset="0"/>
              </a:rPr>
              <a:t>(</a:t>
            </a:r>
            <a:r>
              <a:rPr lang="ko-KR" altLang="en-US" dirty="0" smtClean="0">
                <a:latin typeface="Arial" charset="0"/>
              </a:rPr>
              <a:t>국제노동법</a:t>
            </a:r>
            <a:r>
              <a:rPr lang="en-US" altLang="ko-KR" dirty="0" smtClean="0">
                <a:latin typeface="Arial" charset="0"/>
              </a:rPr>
              <a:t>)</a:t>
            </a:r>
            <a:endParaRPr lang="en-US" altLang="ko-KR" dirty="0" smtClean="0">
              <a:latin typeface="Arial" charset="0"/>
            </a:endParaRPr>
          </a:p>
          <a:p>
            <a:pPr eaLnBrk="1" hangingPunct="1"/>
            <a:r>
              <a:rPr lang="ko-KR" altLang="en-US" dirty="0" smtClean="0">
                <a:latin typeface="Arial" charset="0"/>
              </a:rPr>
              <a:t>국제적으로 인정받고 승인된 보편적 기준</a:t>
            </a:r>
            <a:r>
              <a:rPr lang="en-US" altLang="ko-KR" dirty="0" smtClean="0">
                <a:latin typeface="Arial" charset="0"/>
              </a:rPr>
              <a:t> </a:t>
            </a:r>
            <a:endParaRPr lang="en-US" altLang="ko-KR" dirty="0" smtClean="0">
              <a:latin typeface="Arial" charset="0"/>
            </a:endParaRPr>
          </a:p>
          <a:p>
            <a:pPr eaLnBrk="1" hangingPunct="1"/>
            <a:r>
              <a:rPr lang="ko-KR" altLang="en-US" dirty="0" smtClean="0">
                <a:latin typeface="Arial" charset="0"/>
              </a:rPr>
              <a:t>국가의 비준은 중요하지 않아</a:t>
            </a:r>
            <a:endParaRPr lang="en-US" altLang="ko-KR" dirty="0" smtClean="0">
              <a:latin typeface="Arial" charset="0"/>
            </a:endParaRPr>
          </a:p>
          <a:p>
            <a:pPr eaLnBrk="1" hangingPunct="1"/>
            <a:r>
              <a:rPr lang="ko-KR" altLang="en-US" dirty="0" smtClean="0">
                <a:latin typeface="Arial" charset="0"/>
              </a:rPr>
              <a:t>모든 나라와 모든 공장에 적용</a:t>
            </a:r>
            <a:endParaRPr lang="en-US" altLang="ko-KR" dirty="0" smtClean="0">
              <a:latin typeface="Arial" charset="0"/>
            </a:endParaRPr>
          </a:p>
          <a:p>
            <a:pPr eaLnBrk="1" hangingPunct="1"/>
            <a:r>
              <a:rPr lang="en-US" altLang="ko-KR" dirty="0" smtClean="0">
                <a:latin typeface="Arial" charset="0"/>
              </a:rPr>
              <a:t>4</a:t>
            </a:r>
            <a:r>
              <a:rPr lang="ko-KR" altLang="en-US" dirty="0" smtClean="0">
                <a:latin typeface="Arial" charset="0"/>
              </a:rPr>
              <a:t>개</a:t>
            </a:r>
            <a:r>
              <a:rPr lang="en-US" altLang="ko-KR" dirty="0" smtClean="0">
                <a:latin typeface="Arial" charset="0"/>
              </a:rPr>
              <a:t> </a:t>
            </a:r>
            <a:r>
              <a:rPr lang="ko-KR" altLang="en-US" dirty="0" smtClean="0">
                <a:latin typeface="Arial" charset="0"/>
              </a:rPr>
              <a:t>영역</a:t>
            </a:r>
            <a:r>
              <a:rPr lang="en-US" altLang="ko-KR" dirty="0" smtClean="0">
                <a:latin typeface="Arial" charset="0"/>
              </a:rPr>
              <a:t> 8</a:t>
            </a:r>
            <a:r>
              <a:rPr lang="ko-KR" altLang="en-US" dirty="0" smtClean="0">
                <a:latin typeface="Arial" charset="0"/>
              </a:rPr>
              <a:t>개 협약</a:t>
            </a:r>
            <a:endParaRPr lang="en-US" altLang="ko-KR" dirty="0" smtClean="0">
              <a:latin typeface="Arial" charset="0"/>
            </a:endParaRPr>
          </a:p>
        </p:txBody>
      </p:sp>
      <p:sp>
        <p:nvSpPr>
          <p:cNvPr id="5" name="슬라이드 번호 개체 틀 4"/>
          <p:cNvSpPr>
            <a:spLocks noGrp="1"/>
          </p:cNvSpPr>
          <p:nvPr>
            <p:ph type="sldNum" sz="quarter" idx="12"/>
          </p:nvPr>
        </p:nvSpPr>
        <p:spPr/>
        <p:txBody>
          <a:bodyPr/>
          <a:lstStyle/>
          <a:p>
            <a:pPr>
              <a:defRPr/>
            </a:pPr>
            <a:fld id="{C343A3C7-C8E9-46CC-ACA0-84BB9A86D1D8}" type="slidenum">
              <a:rPr lang="en-US" altLang="ko-KR" smtClean="0"/>
              <a:pPr>
                <a:defRPr/>
              </a:pPr>
              <a:t>10</a:t>
            </a:fld>
            <a:endParaRPr lang="en-US" altLang="ko-KR"/>
          </a:p>
        </p:txBody>
      </p:sp>
      <p:pic>
        <p:nvPicPr>
          <p:cNvPr id="6" name="그림 4" descr="ilo.jpg"/>
          <p:cNvPicPr>
            <a:picLocks noChangeAspect="1"/>
          </p:cNvPicPr>
          <p:nvPr/>
        </p:nvPicPr>
        <p:blipFill>
          <a:blip r:embed="rId2" cstate="print"/>
          <a:srcRect/>
          <a:stretch>
            <a:fillRect/>
          </a:stretch>
        </p:blipFill>
        <p:spPr bwMode="auto">
          <a:xfrm>
            <a:off x="251520" y="188640"/>
            <a:ext cx="1247767" cy="9830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ko-KR" sz="4000" b="1" dirty="0" smtClean="0">
                <a:latin typeface="Arial" charset="0"/>
              </a:rPr>
              <a:t>ILO </a:t>
            </a:r>
            <a:r>
              <a:rPr lang="ko-KR" altLang="en-US" sz="4000" b="1" dirty="0" smtClean="0">
                <a:latin typeface="Arial" charset="0"/>
              </a:rPr>
              <a:t>기본협약</a:t>
            </a:r>
            <a:r>
              <a:rPr lang="en-US" altLang="ko-KR" sz="4000" b="1" dirty="0" smtClean="0">
                <a:latin typeface="Arial" charset="0"/>
              </a:rPr>
              <a:t/>
            </a:r>
            <a:br>
              <a:rPr lang="en-US" altLang="ko-KR" sz="4000" b="1" dirty="0" smtClean="0">
                <a:latin typeface="Arial" charset="0"/>
              </a:rPr>
            </a:br>
            <a:r>
              <a:rPr lang="en-US" altLang="ko-KR" sz="4000" b="1" dirty="0" smtClean="0">
                <a:latin typeface="Arial" charset="0"/>
              </a:rPr>
              <a:t>  Fundamental </a:t>
            </a:r>
            <a:r>
              <a:rPr lang="en-US" altLang="ko-KR" sz="4000" b="1" dirty="0" smtClean="0">
                <a:latin typeface="Arial" charset="0"/>
              </a:rPr>
              <a:t>Conventions</a:t>
            </a:r>
          </a:p>
        </p:txBody>
      </p:sp>
      <p:sp>
        <p:nvSpPr>
          <p:cNvPr id="16387" name="Rectangle 3"/>
          <p:cNvSpPr>
            <a:spLocks noGrp="1" noChangeArrowheads="1"/>
          </p:cNvSpPr>
          <p:nvPr>
            <p:ph idx="1"/>
          </p:nvPr>
        </p:nvSpPr>
        <p:spPr/>
        <p:txBody>
          <a:bodyPr/>
          <a:lstStyle/>
          <a:p>
            <a:pPr marL="457200" indent="-457200" eaLnBrk="1" hangingPunct="1">
              <a:lnSpc>
                <a:spcPct val="90000"/>
              </a:lnSpc>
              <a:buFont typeface="맑은 고딕" pitchFamily="50" charset="-127"/>
              <a:buAutoNum type="arabicPeriod"/>
            </a:pPr>
            <a:r>
              <a:rPr lang="en-US" altLang="ko-KR" sz="2400" b="1" dirty="0" smtClean="0">
                <a:latin typeface="Arial" charset="0"/>
              </a:rPr>
              <a:t>Freedom of Association </a:t>
            </a:r>
            <a:r>
              <a:rPr lang="en-US" altLang="ko-KR" sz="2400" dirty="0" smtClean="0">
                <a:latin typeface="Arial" charset="0"/>
              </a:rPr>
              <a:t>and Protection of the </a:t>
            </a:r>
            <a:r>
              <a:rPr lang="en-US" altLang="ko-KR" sz="2400" b="1" dirty="0" smtClean="0">
                <a:latin typeface="Arial" charset="0"/>
              </a:rPr>
              <a:t>Right to Organize</a:t>
            </a:r>
            <a:r>
              <a:rPr lang="en-US" altLang="ko-KR" sz="2400" dirty="0" smtClean="0">
                <a:latin typeface="Arial" charset="0"/>
              </a:rPr>
              <a:t> Convention, 1948 (No. 87) </a:t>
            </a:r>
          </a:p>
          <a:p>
            <a:pPr marL="457200" indent="-457200" eaLnBrk="1" hangingPunct="1">
              <a:lnSpc>
                <a:spcPct val="90000"/>
              </a:lnSpc>
              <a:buFont typeface="맑은 고딕" pitchFamily="50" charset="-127"/>
              <a:buAutoNum type="arabicPeriod"/>
            </a:pPr>
            <a:r>
              <a:rPr lang="en-US" altLang="ko-KR" sz="2400" dirty="0" smtClean="0">
                <a:latin typeface="Arial" charset="0"/>
              </a:rPr>
              <a:t>Right to Organize and </a:t>
            </a:r>
            <a:r>
              <a:rPr lang="en-US" altLang="ko-KR" sz="2400" b="1" dirty="0" smtClean="0">
                <a:latin typeface="Arial" charset="0"/>
              </a:rPr>
              <a:t>Collective Bargaining </a:t>
            </a:r>
            <a:r>
              <a:rPr lang="en-US" altLang="ko-KR" sz="2400" dirty="0" smtClean="0">
                <a:latin typeface="Arial" charset="0"/>
              </a:rPr>
              <a:t>Convention, 1949 (No. 98) </a:t>
            </a:r>
          </a:p>
          <a:p>
            <a:pPr marL="457200" indent="-457200" eaLnBrk="1" hangingPunct="1">
              <a:lnSpc>
                <a:spcPct val="90000"/>
              </a:lnSpc>
              <a:buFont typeface="맑은 고딕" pitchFamily="50" charset="-127"/>
              <a:buAutoNum type="arabicPeriod"/>
            </a:pPr>
            <a:r>
              <a:rPr lang="en-US" altLang="ko-KR" sz="2400" b="1" dirty="0" smtClean="0">
                <a:latin typeface="Arial" charset="0"/>
              </a:rPr>
              <a:t>Forced Labor </a:t>
            </a:r>
            <a:r>
              <a:rPr lang="en-US" altLang="ko-KR" sz="2400" dirty="0" smtClean="0">
                <a:latin typeface="Arial" charset="0"/>
              </a:rPr>
              <a:t>Convention, 1930 (No. 29) </a:t>
            </a:r>
          </a:p>
          <a:p>
            <a:pPr marL="457200" indent="-457200" eaLnBrk="1" hangingPunct="1">
              <a:lnSpc>
                <a:spcPct val="90000"/>
              </a:lnSpc>
              <a:buFont typeface="맑은 고딕" pitchFamily="50" charset="-127"/>
              <a:buAutoNum type="arabicPeriod"/>
            </a:pPr>
            <a:r>
              <a:rPr lang="en-US" altLang="ko-KR" sz="2400" dirty="0" smtClean="0">
                <a:latin typeface="Arial" charset="0"/>
              </a:rPr>
              <a:t>Abolition </a:t>
            </a:r>
            <a:r>
              <a:rPr lang="en-US" altLang="ko-KR" sz="2400" b="1" dirty="0" smtClean="0">
                <a:latin typeface="Arial" charset="0"/>
              </a:rPr>
              <a:t>of Forced Labor </a:t>
            </a:r>
            <a:r>
              <a:rPr lang="en-US" altLang="ko-KR" sz="2400" dirty="0" smtClean="0">
                <a:latin typeface="Arial" charset="0"/>
              </a:rPr>
              <a:t>Convention, 1957 (No. 105) </a:t>
            </a:r>
          </a:p>
          <a:p>
            <a:pPr marL="457200" indent="-457200" eaLnBrk="1" hangingPunct="1">
              <a:lnSpc>
                <a:spcPct val="90000"/>
              </a:lnSpc>
              <a:buFont typeface="맑은 고딕" pitchFamily="50" charset="-127"/>
              <a:buAutoNum type="arabicPeriod"/>
            </a:pPr>
            <a:r>
              <a:rPr lang="en-US" altLang="ko-KR" sz="2400" b="1" dirty="0" smtClean="0">
                <a:latin typeface="Arial" charset="0"/>
              </a:rPr>
              <a:t>Minimum Age </a:t>
            </a:r>
            <a:r>
              <a:rPr lang="en-US" altLang="ko-KR" sz="2400" dirty="0" smtClean="0">
                <a:latin typeface="Arial" charset="0"/>
              </a:rPr>
              <a:t>Convention, 1973 (No. 138) </a:t>
            </a:r>
          </a:p>
          <a:p>
            <a:pPr marL="457200" indent="-457200" eaLnBrk="1" hangingPunct="1">
              <a:lnSpc>
                <a:spcPct val="90000"/>
              </a:lnSpc>
              <a:buFont typeface="맑은 고딕" pitchFamily="50" charset="-127"/>
              <a:buAutoNum type="arabicPeriod"/>
            </a:pPr>
            <a:r>
              <a:rPr lang="en-US" altLang="ko-KR" sz="2400" dirty="0" smtClean="0">
                <a:latin typeface="Arial" charset="0"/>
              </a:rPr>
              <a:t>Worst Forms of </a:t>
            </a:r>
            <a:r>
              <a:rPr lang="en-US" altLang="ko-KR" sz="2400" b="1" dirty="0" smtClean="0">
                <a:latin typeface="Arial" charset="0"/>
              </a:rPr>
              <a:t>Child Labor </a:t>
            </a:r>
            <a:r>
              <a:rPr lang="en-US" altLang="ko-KR" sz="2400" dirty="0" smtClean="0">
                <a:latin typeface="Arial" charset="0"/>
              </a:rPr>
              <a:t>Convention, 1999 (No. 182) </a:t>
            </a:r>
          </a:p>
          <a:p>
            <a:pPr marL="457200" indent="-457200" eaLnBrk="1" hangingPunct="1">
              <a:lnSpc>
                <a:spcPct val="90000"/>
              </a:lnSpc>
              <a:buFont typeface="맑은 고딕" pitchFamily="50" charset="-127"/>
              <a:buAutoNum type="arabicPeriod"/>
            </a:pPr>
            <a:r>
              <a:rPr lang="en-US" altLang="ko-KR" sz="2400" b="1" dirty="0" smtClean="0">
                <a:latin typeface="Arial" charset="0"/>
              </a:rPr>
              <a:t>Equal Pay </a:t>
            </a:r>
            <a:r>
              <a:rPr lang="en-US" altLang="ko-KR" sz="2400" dirty="0" smtClean="0">
                <a:latin typeface="Arial" charset="0"/>
              </a:rPr>
              <a:t>Convention, 1951 (No. 100) </a:t>
            </a:r>
          </a:p>
          <a:p>
            <a:pPr marL="457200" indent="-457200" eaLnBrk="1" hangingPunct="1">
              <a:lnSpc>
                <a:spcPct val="90000"/>
              </a:lnSpc>
              <a:buFont typeface="맑은 고딕" pitchFamily="50" charset="-127"/>
              <a:buAutoNum type="arabicPeriod"/>
            </a:pPr>
            <a:r>
              <a:rPr lang="en-US" altLang="ko-KR" sz="2400" b="1" dirty="0" smtClean="0">
                <a:latin typeface="Arial" charset="0"/>
              </a:rPr>
              <a:t>Discrimination</a:t>
            </a:r>
            <a:r>
              <a:rPr lang="en-US" altLang="ko-KR" sz="2400" dirty="0" smtClean="0">
                <a:latin typeface="Arial" charset="0"/>
              </a:rPr>
              <a:t> (Employment and Occupation) Convention, 1958 (No. 111)</a:t>
            </a:r>
            <a:r>
              <a:rPr lang="en-US" altLang="ko-KR" sz="2400" dirty="0" smtClean="0"/>
              <a:t> </a:t>
            </a:r>
          </a:p>
        </p:txBody>
      </p:sp>
      <p:sp>
        <p:nvSpPr>
          <p:cNvPr id="5" name="슬라이드 번호 개체 틀 4"/>
          <p:cNvSpPr>
            <a:spLocks noGrp="1"/>
          </p:cNvSpPr>
          <p:nvPr>
            <p:ph type="sldNum" sz="quarter" idx="12"/>
          </p:nvPr>
        </p:nvSpPr>
        <p:spPr/>
        <p:txBody>
          <a:bodyPr/>
          <a:lstStyle/>
          <a:p>
            <a:pPr>
              <a:defRPr/>
            </a:pPr>
            <a:fld id="{56D54FAD-3BF1-4EC0-ABC3-8C8F071AC0DE}" type="slidenum">
              <a:rPr lang="en-US" altLang="ko-KR" smtClean="0"/>
              <a:pPr>
                <a:defRPr/>
              </a:pPr>
              <a:t>11</a:t>
            </a:fld>
            <a:endParaRPr lang="en-US" altLang="ko-KR"/>
          </a:p>
        </p:txBody>
      </p:sp>
      <p:pic>
        <p:nvPicPr>
          <p:cNvPr id="6" name="그림 4" descr="ilo.jpg"/>
          <p:cNvPicPr>
            <a:picLocks noChangeAspect="1"/>
          </p:cNvPicPr>
          <p:nvPr/>
        </p:nvPicPr>
        <p:blipFill>
          <a:blip r:embed="rId2" cstate="print"/>
          <a:srcRect/>
          <a:stretch>
            <a:fillRect/>
          </a:stretch>
        </p:blipFill>
        <p:spPr bwMode="auto">
          <a:xfrm>
            <a:off x="251520" y="188640"/>
            <a:ext cx="1247767" cy="9830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r" eaLnBrk="1" hangingPunct="1"/>
            <a:r>
              <a:rPr lang="en-US" altLang="ko-KR" b="1" dirty="0" smtClean="0">
                <a:latin typeface="Arial" charset="0"/>
              </a:rPr>
              <a:t>ILO </a:t>
            </a:r>
            <a:r>
              <a:rPr lang="ko-KR" altLang="en-US" b="1" dirty="0" smtClean="0">
                <a:latin typeface="Arial" charset="0"/>
              </a:rPr>
              <a:t>핵심노동기준</a:t>
            </a:r>
            <a:r>
              <a:rPr lang="en-US" altLang="ko-KR" b="1" dirty="0" smtClean="0">
                <a:latin typeface="Arial" charset="0"/>
              </a:rPr>
              <a:t/>
            </a:r>
            <a:br>
              <a:rPr lang="en-US" altLang="ko-KR" b="1" dirty="0" smtClean="0">
                <a:latin typeface="Arial" charset="0"/>
              </a:rPr>
            </a:br>
            <a:r>
              <a:rPr lang="en-US" altLang="ko-KR" b="1" dirty="0" smtClean="0">
                <a:latin typeface="Arial" charset="0"/>
              </a:rPr>
              <a:t>Core </a:t>
            </a:r>
            <a:r>
              <a:rPr lang="en-US" altLang="ko-KR" b="1" dirty="0" smtClean="0">
                <a:latin typeface="Arial" charset="0"/>
              </a:rPr>
              <a:t>Labor Standards</a:t>
            </a:r>
          </a:p>
        </p:txBody>
      </p:sp>
      <p:sp>
        <p:nvSpPr>
          <p:cNvPr id="17411" name="Rectangle 3"/>
          <p:cNvSpPr>
            <a:spLocks noGrp="1" noChangeArrowheads="1"/>
          </p:cNvSpPr>
          <p:nvPr>
            <p:ph idx="1"/>
          </p:nvPr>
        </p:nvSpPr>
        <p:spPr/>
        <p:txBody>
          <a:bodyPr/>
          <a:lstStyle/>
          <a:p>
            <a:pPr eaLnBrk="1" hangingPunct="1"/>
            <a:r>
              <a:rPr lang="en-US" altLang="ko-KR" dirty="0" smtClean="0">
                <a:latin typeface="Arial" charset="0"/>
              </a:rPr>
              <a:t>4 </a:t>
            </a:r>
            <a:r>
              <a:rPr lang="ko-KR" altLang="en-US" dirty="0" smtClean="0">
                <a:latin typeface="Arial" charset="0"/>
              </a:rPr>
              <a:t>개 영역</a:t>
            </a:r>
            <a:endParaRPr lang="en-US" altLang="ko-KR" dirty="0" smtClean="0">
              <a:latin typeface="Arial" charset="0"/>
            </a:endParaRPr>
          </a:p>
          <a:p>
            <a:pPr lvl="1" eaLnBrk="1" hangingPunct="1"/>
            <a:r>
              <a:rPr lang="en-US" altLang="ko-KR" b="1" dirty="0" smtClean="0">
                <a:latin typeface="Arial" charset="0"/>
              </a:rPr>
              <a:t>freedom of association &amp; right to collective bargaining (C87, C98)</a:t>
            </a:r>
          </a:p>
          <a:p>
            <a:pPr lvl="1" eaLnBrk="1" hangingPunct="1"/>
            <a:r>
              <a:rPr lang="en-US" altLang="ko-KR" b="1" dirty="0" smtClean="0">
                <a:latin typeface="Arial" charset="0"/>
              </a:rPr>
              <a:t>No forced labor(C29, C105)</a:t>
            </a:r>
          </a:p>
          <a:p>
            <a:pPr lvl="1" eaLnBrk="1" hangingPunct="1"/>
            <a:r>
              <a:rPr lang="en-US" altLang="ko-KR" b="1" dirty="0" smtClean="0">
                <a:latin typeface="Arial" charset="0"/>
              </a:rPr>
              <a:t>No child labor(C138, 182)</a:t>
            </a:r>
          </a:p>
          <a:p>
            <a:pPr lvl="1" eaLnBrk="1" hangingPunct="1"/>
            <a:r>
              <a:rPr lang="en-US" altLang="ko-KR" b="1" dirty="0" smtClean="0">
                <a:latin typeface="Arial" charset="0"/>
              </a:rPr>
              <a:t>No discrimination (C100, C111)</a:t>
            </a:r>
            <a:r>
              <a:rPr lang="en-US" altLang="ko-KR" b="1" dirty="0" smtClean="0"/>
              <a:t> </a:t>
            </a:r>
          </a:p>
        </p:txBody>
      </p:sp>
      <p:pic>
        <p:nvPicPr>
          <p:cNvPr id="17412" name="Picture 5" descr="ICEM2007congress_logo"/>
          <p:cNvPicPr>
            <a:picLocks noChangeAspect="1" noChangeArrowheads="1"/>
          </p:cNvPicPr>
          <p:nvPr/>
        </p:nvPicPr>
        <p:blipFill>
          <a:blip r:embed="rId2" cstate="print"/>
          <a:srcRect/>
          <a:stretch>
            <a:fillRect/>
          </a:stretch>
        </p:blipFill>
        <p:spPr bwMode="auto">
          <a:xfrm>
            <a:off x="7688263" y="5013325"/>
            <a:ext cx="1371600" cy="1800225"/>
          </a:xfrm>
          <a:prstGeom prst="rect">
            <a:avLst/>
          </a:prstGeom>
          <a:noFill/>
          <a:ln w="9525">
            <a:noFill/>
            <a:miter lim="800000"/>
            <a:headEnd/>
            <a:tailEnd/>
          </a:ln>
        </p:spPr>
      </p:pic>
      <p:sp>
        <p:nvSpPr>
          <p:cNvPr id="5" name="슬라이드 번호 개체 틀 4"/>
          <p:cNvSpPr>
            <a:spLocks noGrp="1"/>
          </p:cNvSpPr>
          <p:nvPr>
            <p:ph type="sldNum" sz="quarter" idx="12"/>
          </p:nvPr>
        </p:nvSpPr>
        <p:spPr/>
        <p:txBody>
          <a:bodyPr/>
          <a:lstStyle/>
          <a:p>
            <a:pPr>
              <a:defRPr/>
            </a:pPr>
            <a:fld id="{9B2E93EE-9AE1-4283-B934-D1AEAD32B86C}" type="slidenum">
              <a:rPr lang="en-US" altLang="ko-KR" smtClean="0"/>
              <a:pPr>
                <a:defRPr/>
              </a:pPr>
              <a:t>12</a:t>
            </a:fld>
            <a:endParaRPr lang="en-US" altLang="ko-KR"/>
          </a:p>
        </p:txBody>
      </p:sp>
      <p:pic>
        <p:nvPicPr>
          <p:cNvPr id="6" name="그림 4" descr="ilo.jpg"/>
          <p:cNvPicPr>
            <a:picLocks noChangeAspect="1"/>
          </p:cNvPicPr>
          <p:nvPr/>
        </p:nvPicPr>
        <p:blipFill>
          <a:blip r:embed="rId3" cstate="print"/>
          <a:srcRect/>
          <a:stretch>
            <a:fillRect/>
          </a:stretch>
        </p:blipFill>
        <p:spPr bwMode="auto">
          <a:xfrm>
            <a:off x="251520" y="188640"/>
            <a:ext cx="1247767" cy="9830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제목 1"/>
          <p:cNvSpPr>
            <a:spLocks noGrp="1"/>
          </p:cNvSpPr>
          <p:nvPr>
            <p:ph type="title"/>
          </p:nvPr>
        </p:nvSpPr>
        <p:spPr/>
        <p:txBody>
          <a:bodyPr/>
          <a:lstStyle/>
          <a:p>
            <a:r>
              <a:rPr lang="ko-KR" altLang="en-US" b="1" dirty="0" smtClean="0">
                <a:latin typeface="Arial" charset="0"/>
                <a:cs typeface="Arial" charset="0"/>
              </a:rPr>
              <a:t>결사의 자유</a:t>
            </a:r>
            <a:r>
              <a:rPr lang="en-US" altLang="ko-KR" b="1" dirty="0" smtClean="0">
                <a:latin typeface="Arial" charset="0"/>
                <a:cs typeface="Arial" charset="0"/>
              </a:rPr>
              <a:t/>
            </a:r>
            <a:br>
              <a:rPr lang="en-US" altLang="ko-KR" b="1" dirty="0" smtClean="0">
                <a:latin typeface="Arial" charset="0"/>
                <a:cs typeface="Arial" charset="0"/>
              </a:rPr>
            </a:br>
            <a:r>
              <a:rPr lang="en-US" altLang="ko-KR" b="1" dirty="0" smtClean="0">
                <a:latin typeface="Arial" charset="0"/>
                <a:cs typeface="Arial" charset="0"/>
              </a:rPr>
              <a:t>Freedom </a:t>
            </a:r>
            <a:r>
              <a:rPr lang="en-US" altLang="ko-KR" b="1" dirty="0" smtClean="0">
                <a:latin typeface="Arial" charset="0"/>
                <a:cs typeface="Arial" charset="0"/>
              </a:rPr>
              <a:t>of Association</a:t>
            </a:r>
            <a:endParaRPr lang="en-GB" altLang="ko-KR" b="1" dirty="0" smtClean="0">
              <a:latin typeface="Arial" charset="0"/>
              <a:cs typeface="Arial" charset="0"/>
            </a:endParaRPr>
          </a:p>
        </p:txBody>
      </p:sp>
      <p:sp>
        <p:nvSpPr>
          <p:cNvPr id="18435" name="내용 개체 틀 2"/>
          <p:cNvSpPr>
            <a:spLocks noGrp="1"/>
          </p:cNvSpPr>
          <p:nvPr>
            <p:ph idx="1"/>
          </p:nvPr>
        </p:nvSpPr>
        <p:spPr>
          <a:xfrm>
            <a:off x="3786188" y="1500188"/>
            <a:ext cx="4900612" cy="4625975"/>
          </a:xfrm>
        </p:spPr>
        <p:txBody>
          <a:bodyPr/>
          <a:lstStyle/>
          <a:p>
            <a:pPr latinLnBrk="0"/>
            <a:r>
              <a:rPr lang="en-US" altLang="ko-KR" sz="2800" dirty="0" smtClean="0">
                <a:latin typeface="Arial" charset="0"/>
                <a:cs typeface="Arial" charset="0"/>
              </a:rPr>
              <a:t>Workers have the freedom and right to organize their own organizations or join  trade unions to represent </a:t>
            </a:r>
            <a:r>
              <a:rPr lang="ko-KR" altLang="en-US" sz="2800" dirty="0" smtClean="0">
                <a:latin typeface="Arial" charset="0"/>
                <a:cs typeface="Arial" charset="0"/>
              </a:rPr>
              <a:t>노동자 이익 </a:t>
            </a:r>
            <a:r>
              <a:rPr lang="en-US" altLang="ko-KR" sz="2800" dirty="0" smtClean="0">
                <a:latin typeface="Arial" charset="0"/>
                <a:cs typeface="Arial" charset="0"/>
              </a:rPr>
              <a:t>their </a:t>
            </a:r>
            <a:r>
              <a:rPr lang="en-US" altLang="ko-KR" sz="2800" dirty="0" smtClean="0">
                <a:latin typeface="Arial" charset="0"/>
                <a:cs typeface="Arial" charset="0"/>
              </a:rPr>
              <a:t>interests and defend </a:t>
            </a:r>
            <a:r>
              <a:rPr lang="ko-KR" altLang="en-US" sz="2800" dirty="0" smtClean="0">
                <a:latin typeface="Arial" charset="0"/>
                <a:cs typeface="Arial" charset="0"/>
              </a:rPr>
              <a:t>노동자 권리 </a:t>
            </a:r>
            <a:r>
              <a:rPr lang="en-US" altLang="ko-KR" sz="2800" dirty="0" smtClean="0">
                <a:latin typeface="Arial" charset="0"/>
                <a:cs typeface="Arial" charset="0"/>
              </a:rPr>
              <a:t>their </a:t>
            </a:r>
            <a:r>
              <a:rPr lang="en-US" altLang="ko-KR" sz="2800" dirty="0" smtClean="0">
                <a:latin typeface="Arial" charset="0"/>
                <a:cs typeface="Arial" charset="0"/>
              </a:rPr>
              <a:t>rights. </a:t>
            </a:r>
          </a:p>
          <a:p>
            <a:pPr latinLnBrk="0"/>
            <a:r>
              <a:rPr lang="en-US" altLang="ko-KR" sz="2800" dirty="0" smtClean="0">
                <a:latin typeface="Arial" charset="0"/>
                <a:cs typeface="Arial" charset="0"/>
              </a:rPr>
              <a:t>Employers or government can not interfere with union organizing or union activities. </a:t>
            </a:r>
          </a:p>
        </p:txBody>
      </p:sp>
      <p:pic>
        <p:nvPicPr>
          <p:cNvPr id="18436" name="Picture 2" descr="http://www.euromedrights.net/usr/00000047/00002035.gif"/>
          <p:cNvPicPr>
            <a:picLocks noChangeAspect="1" noChangeArrowheads="1" noCrop="1"/>
          </p:cNvPicPr>
          <p:nvPr/>
        </p:nvPicPr>
        <p:blipFill>
          <a:blip r:embed="rId2" cstate="print"/>
          <a:srcRect/>
          <a:stretch>
            <a:fillRect/>
          </a:stretch>
        </p:blipFill>
        <p:spPr bwMode="auto">
          <a:xfrm>
            <a:off x="0" y="1428750"/>
            <a:ext cx="3571875" cy="1928813"/>
          </a:xfrm>
          <a:prstGeom prst="rect">
            <a:avLst/>
          </a:prstGeom>
          <a:noFill/>
          <a:ln w="9525">
            <a:noFill/>
            <a:miter lim="800000"/>
            <a:headEnd/>
            <a:tailEnd/>
          </a:ln>
        </p:spPr>
      </p:pic>
      <p:sp>
        <p:nvSpPr>
          <p:cNvPr id="5" name="슬라이드 번호 개체 틀 4"/>
          <p:cNvSpPr>
            <a:spLocks noGrp="1"/>
          </p:cNvSpPr>
          <p:nvPr>
            <p:ph type="sldNum" sz="quarter" idx="12"/>
          </p:nvPr>
        </p:nvSpPr>
        <p:spPr/>
        <p:txBody>
          <a:bodyPr/>
          <a:lstStyle/>
          <a:p>
            <a:pPr>
              <a:defRPr/>
            </a:pPr>
            <a:fld id="{F0233C7C-A044-4822-8F88-52309D0375AA}" type="slidenum">
              <a:rPr lang="en-US" altLang="ko-KR" smtClean="0"/>
              <a:pPr>
                <a:defRPr/>
              </a:pPr>
              <a:t>13</a:t>
            </a:fld>
            <a:endParaRPr lang="en-US" altLang="ko-KR"/>
          </a:p>
        </p:txBody>
      </p:sp>
      <p:pic>
        <p:nvPicPr>
          <p:cNvPr id="6" name="그림 4" descr="ilo.jpg"/>
          <p:cNvPicPr>
            <a:picLocks noChangeAspect="1"/>
          </p:cNvPicPr>
          <p:nvPr/>
        </p:nvPicPr>
        <p:blipFill>
          <a:blip r:embed="rId3" cstate="print"/>
          <a:srcRect/>
          <a:stretch>
            <a:fillRect/>
          </a:stretch>
        </p:blipFill>
        <p:spPr bwMode="auto">
          <a:xfrm>
            <a:off x="251520" y="188640"/>
            <a:ext cx="1247767" cy="9830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제목 1"/>
          <p:cNvSpPr>
            <a:spLocks noGrp="1"/>
          </p:cNvSpPr>
          <p:nvPr>
            <p:ph type="title"/>
          </p:nvPr>
        </p:nvSpPr>
        <p:spPr/>
        <p:txBody>
          <a:bodyPr/>
          <a:lstStyle/>
          <a:p>
            <a:r>
              <a:rPr lang="ko-KR" altLang="en-US" b="1" dirty="0" smtClean="0">
                <a:latin typeface="Arial" charset="0"/>
                <a:cs typeface="Arial" charset="0"/>
              </a:rPr>
              <a:t>결사의 자유</a:t>
            </a:r>
            <a:r>
              <a:rPr lang="en-US" altLang="ko-KR" b="1" dirty="0" smtClean="0">
                <a:latin typeface="Arial" charset="0"/>
                <a:cs typeface="Arial" charset="0"/>
              </a:rPr>
              <a:t/>
            </a:r>
            <a:br>
              <a:rPr lang="en-US" altLang="ko-KR" b="1" dirty="0" smtClean="0">
                <a:latin typeface="Arial" charset="0"/>
                <a:cs typeface="Arial" charset="0"/>
              </a:rPr>
            </a:br>
            <a:r>
              <a:rPr lang="en-US" altLang="ko-KR" b="1" dirty="0" smtClean="0">
                <a:latin typeface="Arial" charset="0"/>
                <a:cs typeface="Arial" charset="0"/>
              </a:rPr>
              <a:t>Freedom </a:t>
            </a:r>
            <a:r>
              <a:rPr lang="en-US" altLang="ko-KR" b="1" dirty="0" smtClean="0">
                <a:latin typeface="Arial" charset="0"/>
                <a:cs typeface="Arial" charset="0"/>
              </a:rPr>
              <a:t>of Association</a:t>
            </a:r>
            <a:endParaRPr lang="en-GB" altLang="ko-KR" b="1" dirty="0" smtClean="0">
              <a:latin typeface="Arial" charset="0"/>
              <a:cs typeface="Arial" charset="0"/>
            </a:endParaRPr>
          </a:p>
        </p:txBody>
      </p:sp>
      <p:sp>
        <p:nvSpPr>
          <p:cNvPr id="19459" name="내용 개체 틀 2"/>
          <p:cNvSpPr>
            <a:spLocks noGrp="1"/>
          </p:cNvSpPr>
          <p:nvPr>
            <p:ph idx="1"/>
          </p:nvPr>
        </p:nvSpPr>
        <p:spPr>
          <a:xfrm>
            <a:off x="3786188" y="1500188"/>
            <a:ext cx="4900612" cy="4625975"/>
          </a:xfrm>
        </p:spPr>
        <p:txBody>
          <a:bodyPr/>
          <a:lstStyle/>
          <a:p>
            <a:pPr latinLnBrk="0"/>
            <a:r>
              <a:rPr lang="en-US" altLang="ko-KR" sz="2800" dirty="0" smtClean="0">
                <a:latin typeface="Arial" charset="0"/>
                <a:cs typeface="Arial" charset="0"/>
              </a:rPr>
              <a:t>Workers have the freedom and right to Umbrella workers organization </a:t>
            </a:r>
            <a:r>
              <a:rPr lang="ko-KR" altLang="en-US" sz="2800" dirty="0" smtClean="0">
                <a:latin typeface="Arial" charset="0"/>
                <a:cs typeface="Arial" charset="0"/>
              </a:rPr>
              <a:t>상급단체 </a:t>
            </a:r>
            <a:r>
              <a:rPr lang="en-US" altLang="ko-KR" sz="2800" dirty="0" smtClean="0">
                <a:latin typeface="Arial" charset="0"/>
                <a:cs typeface="Arial" charset="0"/>
              </a:rPr>
              <a:t>like </a:t>
            </a:r>
            <a:r>
              <a:rPr lang="en-US" altLang="ko-KR" sz="2800" dirty="0" smtClean="0">
                <a:latin typeface="Arial" charset="0"/>
                <a:cs typeface="Arial" charset="0"/>
              </a:rPr>
              <a:t>regional/national unions and industrial/national federation can directly engage in supporting  workers and  organizing unions.</a:t>
            </a:r>
            <a:r>
              <a:rPr lang="en-US" altLang="ko-KR" sz="4000" dirty="0" smtClean="0">
                <a:latin typeface="Arial" charset="0"/>
                <a:cs typeface="Arial" charset="0"/>
              </a:rPr>
              <a:t>  </a:t>
            </a:r>
          </a:p>
          <a:p>
            <a:pPr latinLnBrk="0"/>
            <a:endParaRPr lang="en-GB" altLang="ko-KR" dirty="0" smtClean="0"/>
          </a:p>
        </p:txBody>
      </p:sp>
      <p:pic>
        <p:nvPicPr>
          <p:cNvPr id="19460" name="Picture 2" descr="http://www.euromedrights.net/usr/00000047/00002035.gif"/>
          <p:cNvPicPr>
            <a:picLocks noChangeAspect="1" noChangeArrowheads="1" noCrop="1"/>
          </p:cNvPicPr>
          <p:nvPr/>
        </p:nvPicPr>
        <p:blipFill>
          <a:blip r:embed="rId2" cstate="print"/>
          <a:srcRect/>
          <a:stretch>
            <a:fillRect/>
          </a:stretch>
        </p:blipFill>
        <p:spPr bwMode="auto">
          <a:xfrm>
            <a:off x="0" y="1428750"/>
            <a:ext cx="3571875" cy="1928813"/>
          </a:xfrm>
          <a:prstGeom prst="rect">
            <a:avLst/>
          </a:prstGeom>
          <a:noFill/>
          <a:ln w="9525">
            <a:noFill/>
            <a:miter lim="800000"/>
            <a:headEnd/>
            <a:tailEnd/>
          </a:ln>
        </p:spPr>
      </p:pic>
      <p:sp>
        <p:nvSpPr>
          <p:cNvPr id="5" name="슬라이드 번호 개체 틀 4"/>
          <p:cNvSpPr>
            <a:spLocks noGrp="1"/>
          </p:cNvSpPr>
          <p:nvPr>
            <p:ph type="sldNum" sz="quarter" idx="12"/>
          </p:nvPr>
        </p:nvSpPr>
        <p:spPr/>
        <p:txBody>
          <a:bodyPr/>
          <a:lstStyle/>
          <a:p>
            <a:pPr>
              <a:defRPr/>
            </a:pPr>
            <a:fld id="{4F6313B8-55AD-4BB1-AFDE-72F97E4B51BA}" type="slidenum">
              <a:rPr lang="en-US" altLang="ko-KR" smtClean="0"/>
              <a:pPr>
                <a:defRPr/>
              </a:pPr>
              <a:t>14</a:t>
            </a:fld>
            <a:endParaRPr lang="en-US" altLang="ko-KR"/>
          </a:p>
        </p:txBody>
      </p:sp>
      <p:pic>
        <p:nvPicPr>
          <p:cNvPr id="6" name="그림 4" descr="ilo.jpg"/>
          <p:cNvPicPr>
            <a:picLocks noChangeAspect="1"/>
          </p:cNvPicPr>
          <p:nvPr/>
        </p:nvPicPr>
        <p:blipFill>
          <a:blip r:embed="rId3" cstate="print"/>
          <a:srcRect/>
          <a:stretch>
            <a:fillRect/>
          </a:stretch>
        </p:blipFill>
        <p:spPr bwMode="auto">
          <a:xfrm>
            <a:off x="251520" y="188640"/>
            <a:ext cx="1247767" cy="9830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제목 1"/>
          <p:cNvSpPr>
            <a:spLocks noGrp="1"/>
          </p:cNvSpPr>
          <p:nvPr>
            <p:ph type="title"/>
          </p:nvPr>
        </p:nvSpPr>
        <p:spPr>
          <a:xfrm>
            <a:off x="457200" y="274638"/>
            <a:ext cx="8229600" cy="1498178"/>
          </a:xfrm>
        </p:spPr>
        <p:txBody>
          <a:bodyPr/>
          <a:lstStyle/>
          <a:p>
            <a:pPr latinLnBrk="0"/>
            <a:r>
              <a:rPr lang="ko-KR" altLang="en-US" b="1" dirty="0" smtClean="0">
                <a:latin typeface="Arial" charset="0"/>
                <a:cs typeface="Arial" charset="0"/>
              </a:rPr>
              <a:t>단체교섭권</a:t>
            </a:r>
            <a:r>
              <a:rPr lang="en-US" altLang="ko-KR" sz="4000" b="1" dirty="0" smtClean="0">
                <a:latin typeface="Arial" charset="0"/>
                <a:cs typeface="Arial" charset="0"/>
              </a:rPr>
              <a:t>The </a:t>
            </a:r>
            <a:r>
              <a:rPr lang="en-US" altLang="ko-KR" sz="4000" b="1" dirty="0" smtClean="0">
                <a:latin typeface="Arial" charset="0"/>
                <a:cs typeface="Arial" charset="0"/>
              </a:rPr>
              <a:t>Right to Collective Bargaining</a:t>
            </a:r>
            <a:endParaRPr lang="en-GB" altLang="ko-KR" b="1" dirty="0" smtClean="0">
              <a:latin typeface="Arial" charset="0"/>
              <a:cs typeface="Arial" charset="0"/>
            </a:endParaRPr>
          </a:p>
        </p:txBody>
      </p:sp>
      <p:sp>
        <p:nvSpPr>
          <p:cNvPr id="20483" name="내용 개체 틀 2"/>
          <p:cNvSpPr>
            <a:spLocks noGrp="1"/>
          </p:cNvSpPr>
          <p:nvPr>
            <p:ph idx="1"/>
          </p:nvPr>
        </p:nvSpPr>
        <p:spPr>
          <a:xfrm>
            <a:off x="4643438" y="2214563"/>
            <a:ext cx="4043362" cy="3911600"/>
          </a:xfrm>
        </p:spPr>
        <p:txBody>
          <a:bodyPr/>
          <a:lstStyle/>
          <a:p>
            <a:pPr latinLnBrk="0"/>
            <a:r>
              <a:rPr lang="en-US" altLang="ko-KR" sz="2400" dirty="0" smtClean="0">
                <a:latin typeface="Arial" charset="0"/>
                <a:cs typeface="Arial" charset="0"/>
              </a:rPr>
              <a:t>Collective bargaining is a negotiation between management and union to jointly decide </a:t>
            </a:r>
            <a:r>
              <a:rPr lang="ko-KR" altLang="en-US" sz="2400" dirty="0" smtClean="0">
                <a:latin typeface="Arial" charset="0"/>
                <a:cs typeface="Arial" charset="0"/>
              </a:rPr>
              <a:t>공동 결정 </a:t>
            </a:r>
            <a:r>
              <a:rPr lang="en-US" altLang="ko-KR" sz="2400" dirty="0" smtClean="0">
                <a:latin typeface="Arial" charset="0"/>
                <a:cs typeface="Arial" charset="0"/>
              </a:rPr>
              <a:t>wage</a:t>
            </a:r>
            <a:r>
              <a:rPr lang="en-US" altLang="ko-KR" sz="2400" dirty="0" smtClean="0">
                <a:latin typeface="Arial" charset="0"/>
                <a:cs typeface="Arial" charset="0"/>
              </a:rPr>
              <a:t>, working conditions, social or economical environment which influence the livelihood of workers or their </a:t>
            </a:r>
            <a:r>
              <a:rPr lang="en-US" altLang="ko-KR" sz="2400" dirty="0" smtClean="0">
                <a:latin typeface="Arial" charset="0"/>
                <a:cs typeface="Arial" charset="0"/>
              </a:rPr>
              <a:t>families </a:t>
            </a:r>
            <a:r>
              <a:rPr lang="ko-KR" altLang="en-US" sz="2400" dirty="0" smtClean="0">
                <a:latin typeface="Arial" charset="0"/>
                <a:cs typeface="Arial" charset="0"/>
              </a:rPr>
              <a:t>노동자와 그 가족의 생계</a:t>
            </a:r>
            <a:r>
              <a:rPr lang="en-US" altLang="ko-KR" sz="2400" dirty="0" smtClean="0">
                <a:latin typeface="Arial" charset="0"/>
                <a:cs typeface="Arial" charset="0"/>
              </a:rPr>
              <a:t>. </a:t>
            </a:r>
            <a:endParaRPr lang="en-US" altLang="ko-KR" sz="2400" dirty="0" smtClean="0">
              <a:latin typeface="Arial" charset="0"/>
              <a:cs typeface="Arial" charset="0"/>
            </a:endParaRPr>
          </a:p>
        </p:txBody>
      </p:sp>
      <p:pic>
        <p:nvPicPr>
          <p:cNvPr id="20484" name="Picture 4" descr="http://blogs.ft.com/gapperblog/files/typepadimport/eff96afcfe5ff7a7a9121952d4360620.jpg"/>
          <p:cNvPicPr>
            <a:picLocks noChangeAspect="1" noChangeArrowheads="1"/>
          </p:cNvPicPr>
          <p:nvPr/>
        </p:nvPicPr>
        <p:blipFill>
          <a:blip r:embed="rId2" cstate="print"/>
          <a:srcRect/>
          <a:stretch>
            <a:fillRect/>
          </a:stretch>
        </p:blipFill>
        <p:spPr bwMode="auto">
          <a:xfrm>
            <a:off x="0" y="2000250"/>
            <a:ext cx="4643438" cy="2746375"/>
          </a:xfrm>
          <a:prstGeom prst="rect">
            <a:avLst/>
          </a:prstGeom>
          <a:noFill/>
          <a:ln w="9525">
            <a:noFill/>
            <a:miter lim="800000"/>
            <a:headEnd/>
            <a:tailEnd/>
          </a:ln>
        </p:spPr>
      </p:pic>
      <p:sp>
        <p:nvSpPr>
          <p:cNvPr id="5" name="슬라이드 번호 개체 틀 4"/>
          <p:cNvSpPr>
            <a:spLocks noGrp="1"/>
          </p:cNvSpPr>
          <p:nvPr>
            <p:ph type="sldNum" sz="quarter" idx="12"/>
          </p:nvPr>
        </p:nvSpPr>
        <p:spPr/>
        <p:txBody>
          <a:bodyPr/>
          <a:lstStyle/>
          <a:p>
            <a:pPr>
              <a:defRPr/>
            </a:pPr>
            <a:fld id="{97678BE9-581D-4F27-92CE-4956FC0FAF18}" type="slidenum">
              <a:rPr lang="en-US" altLang="ko-KR" smtClean="0"/>
              <a:pPr>
                <a:defRPr/>
              </a:pPr>
              <a:t>15</a:t>
            </a:fld>
            <a:endParaRPr lang="en-US" altLang="ko-KR"/>
          </a:p>
        </p:txBody>
      </p:sp>
      <p:pic>
        <p:nvPicPr>
          <p:cNvPr id="6" name="그림 4" descr="ilo.jpg"/>
          <p:cNvPicPr>
            <a:picLocks noChangeAspect="1"/>
          </p:cNvPicPr>
          <p:nvPr/>
        </p:nvPicPr>
        <p:blipFill>
          <a:blip r:embed="rId3" cstate="print"/>
          <a:srcRect/>
          <a:stretch>
            <a:fillRect/>
          </a:stretch>
        </p:blipFill>
        <p:spPr bwMode="auto">
          <a:xfrm>
            <a:off x="251520" y="188640"/>
            <a:ext cx="1247767" cy="9830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제목 1"/>
          <p:cNvSpPr>
            <a:spLocks noGrp="1"/>
          </p:cNvSpPr>
          <p:nvPr>
            <p:ph type="title"/>
          </p:nvPr>
        </p:nvSpPr>
        <p:spPr/>
        <p:txBody>
          <a:bodyPr/>
          <a:lstStyle/>
          <a:p>
            <a:pPr algn="r" latinLnBrk="0"/>
            <a:r>
              <a:rPr lang="en-US" altLang="ko-KR" b="1" dirty="0" smtClean="0">
                <a:latin typeface="Arial" charset="0"/>
                <a:cs typeface="Arial" charset="0"/>
              </a:rPr>
              <a:t/>
            </a:r>
            <a:br>
              <a:rPr lang="en-US" altLang="ko-KR" b="1" dirty="0" smtClean="0">
                <a:latin typeface="Arial" charset="0"/>
                <a:cs typeface="Arial" charset="0"/>
              </a:rPr>
            </a:br>
            <a:r>
              <a:rPr lang="ko-KR" altLang="en-US" b="1" dirty="0" smtClean="0">
                <a:latin typeface="Arial" charset="0"/>
                <a:cs typeface="Arial" charset="0"/>
              </a:rPr>
              <a:t>단체교섭권 </a:t>
            </a:r>
            <a:r>
              <a:rPr lang="en-US" altLang="ko-KR" b="1" dirty="0" smtClean="0">
                <a:latin typeface="Arial" charset="0"/>
                <a:cs typeface="Arial" charset="0"/>
              </a:rPr>
              <a:t>The </a:t>
            </a:r>
            <a:r>
              <a:rPr lang="en-US" altLang="ko-KR" b="1" dirty="0" smtClean="0">
                <a:latin typeface="Arial" charset="0"/>
                <a:cs typeface="Arial" charset="0"/>
              </a:rPr>
              <a:t>Right to Collective Bargaining</a:t>
            </a:r>
            <a:endParaRPr lang="en-GB" altLang="ko-KR" b="1" dirty="0" smtClean="0">
              <a:latin typeface="Arial" charset="0"/>
              <a:cs typeface="Arial" charset="0"/>
            </a:endParaRPr>
          </a:p>
        </p:txBody>
      </p:sp>
      <p:sp>
        <p:nvSpPr>
          <p:cNvPr id="21507" name="내용 개체 틀 2"/>
          <p:cNvSpPr>
            <a:spLocks noGrp="1"/>
          </p:cNvSpPr>
          <p:nvPr>
            <p:ph idx="1"/>
          </p:nvPr>
        </p:nvSpPr>
        <p:spPr>
          <a:xfrm>
            <a:off x="4643438" y="2214563"/>
            <a:ext cx="4043362" cy="3911600"/>
          </a:xfrm>
        </p:spPr>
        <p:txBody>
          <a:bodyPr/>
          <a:lstStyle/>
          <a:p>
            <a:pPr latinLnBrk="0"/>
            <a:r>
              <a:rPr lang="en-US" altLang="ko-KR" sz="2800" dirty="0" smtClean="0">
                <a:latin typeface="Arial" charset="0"/>
                <a:cs typeface="Arial" charset="0"/>
              </a:rPr>
              <a:t>The final result of collective bargaining is to make a collective agreement (CBA</a:t>
            </a:r>
            <a:r>
              <a:rPr lang="en-US" altLang="ko-KR" sz="2800" dirty="0" smtClean="0">
                <a:latin typeface="Arial" charset="0"/>
                <a:cs typeface="Arial" charset="0"/>
              </a:rPr>
              <a:t>) </a:t>
            </a:r>
            <a:r>
              <a:rPr lang="ko-KR" altLang="en-US" sz="2800" dirty="0" smtClean="0">
                <a:latin typeface="Arial" charset="0"/>
                <a:cs typeface="Arial" charset="0"/>
              </a:rPr>
              <a:t>단체협약</a:t>
            </a:r>
            <a:r>
              <a:rPr lang="en-US" altLang="ko-KR" sz="2800" dirty="0" smtClean="0">
                <a:latin typeface="Arial" charset="0"/>
                <a:cs typeface="Arial" charset="0"/>
              </a:rPr>
              <a:t>. </a:t>
            </a:r>
            <a:endParaRPr lang="en-US" altLang="ko-KR" sz="2800" dirty="0" smtClean="0">
              <a:latin typeface="Arial" charset="0"/>
              <a:cs typeface="Arial" charset="0"/>
            </a:endParaRPr>
          </a:p>
          <a:p>
            <a:pPr latinLnBrk="0"/>
            <a:r>
              <a:rPr lang="en-US" altLang="ko-KR" sz="2800" dirty="0" smtClean="0">
                <a:latin typeface="Arial" charset="0"/>
                <a:cs typeface="Arial" charset="0"/>
              </a:rPr>
              <a:t>The CBA can be made at local, regional, industrial and national levels.</a:t>
            </a:r>
            <a:endParaRPr lang="en-GB" altLang="ko-KR" sz="2800" dirty="0" smtClean="0">
              <a:latin typeface="Arial" charset="0"/>
              <a:cs typeface="Arial" charset="0"/>
            </a:endParaRPr>
          </a:p>
        </p:txBody>
      </p:sp>
      <p:pic>
        <p:nvPicPr>
          <p:cNvPr id="21508" name="Picture 4" descr="http://blogs.ft.com/gapperblog/files/typepadimport/eff96afcfe5ff7a7a9121952d4360620.jpg"/>
          <p:cNvPicPr>
            <a:picLocks noChangeAspect="1" noChangeArrowheads="1"/>
          </p:cNvPicPr>
          <p:nvPr/>
        </p:nvPicPr>
        <p:blipFill>
          <a:blip r:embed="rId2" cstate="print"/>
          <a:srcRect/>
          <a:stretch>
            <a:fillRect/>
          </a:stretch>
        </p:blipFill>
        <p:spPr bwMode="auto">
          <a:xfrm>
            <a:off x="0" y="2286000"/>
            <a:ext cx="4476750" cy="2647950"/>
          </a:xfrm>
          <a:prstGeom prst="rect">
            <a:avLst/>
          </a:prstGeom>
          <a:noFill/>
          <a:ln w="9525">
            <a:noFill/>
            <a:miter lim="800000"/>
            <a:headEnd/>
            <a:tailEnd/>
          </a:ln>
        </p:spPr>
      </p:pic>
      <p:sp>
        <p:nvSpPr>
          <p:cNvPr id="5" name="슬라이드 번호 개체 틀 4"/>
          <p:cNvSpPr>
            <a:spLocks noGrp="1"/>
          </p:cNvSpPr>
          <p:nvPr>
            <p:ph type="sldNum" sz="quarter" idx="12"/>
          </p:nvPr>
        </p:nvSpPr>
        <p:spPr/>
        <p:txBody>
          <a:bodyPr/>
          <a:lstStyle/>
          <a:p>
            <a:pPr>
              <a:defRPr/>
            </a:pPr>
            <a:fld id="{B3056C8D-1A78-4329-9D21-53C0AF915F48}" type="slidenum">
              <a:rPr lang="en-US" altLang="ko-KR" smtClean="0"/>
              <a:pPr>
                <a:defRPr/>
              </a:pPr>
              <a:t>16</a:t>
            </a:fld>
            <a:endParaRPr lang="en-US" altLang="ko-KR"/>
          </a:p>
        </p:txBody>
      </p:sp>
      <p:pic>
        <p:nvPicPr>
          <p:cNvPr id="6" name="그림 4" descr="ilo.jpg"/>
          <p:cNvPicPr>
            <a:picLocks noChangeAspect="1"/>
          </p:cNvPicPr>
          <p:nvPr/>
        </p:nvPicPr>
        <p:blipFill>
          <a:blip r:embed="rId3" cstate="print"/>
          <a:srcRect/>
          <a:stretch>
            <a:fillRect/>
          </a:stretch>
        </p:blipFill>
        <p:spPr bwMode="auto">
          <a:xfrm>
            <a:off x="251520" y="188640"/>
            <a:ext cx="1247767" cy="9830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제목 1"/>
          <p:cNvSpPr>
            <a:spLocks noGrp="1"/>
          </p:cNvSpPr>
          <p:nvPr>
            <p:ph type="title"/>
          </p:nvPr>
        </p:nvSpPr>
        <p:spPr>
          <a:xfrm>
            <a:off x="3286125" y="274638"/>
            <a:ext cx="5857875" cy="1143000"/>
          </a:xfrm>
        </p:spPr>
        <p:txBody>
          <a:bodyPr/>
          <a:lstStyle/>
          <a:p>
            <a:r>
              <a:rPr lang="ko-KR" altLang="en-US" b="1" dirty="0" smtClean="0">
                <a:latin typeface="Arial" charset="0"/>
                <a:cs typeface="Arial" charset="0"/>
              </a:rPr>
              <a:t>아동노동 금지</a:t>
            </a:r>
            <a:r>
              <a:rPr lang="en-US" altLang="ko-KR" b="1" dirty="0" smtClean="0">
                <a:latin typeface="Arial" charset="0"/>
                <a:cs typeface="Arial" charset="0"/>
              </a:rPr>
              <a:t/>
            </a:r>
            <a:br>
              <a:rPr lang="en-US" altLang="ko-KR" b="1" dirty="0" smtClean="0">
                <a:latin typeface="Arial" charset="0"/>
                <a:cs typeface="Arial" charset="0"/>
              </a:rPr>
            </a:br>
            <a:r>
              <a:rPr lang="en-US" altLang="ko-KR" b="1" dirty="0" smtClean="0">
                <a:latin typeface="Arial" charset="0"/>
                <a:cs typeface="Arial" charset="0"/>
              </a:rPr>
              <a:t>No </a:t>
            </a:r>
            <a:r>
              <a:rPr lang="en-US" altLang="ko-KR" b="1" dirty="0" smtClean="0">
                <a:latin typeface="Arial" charset="0"/>
                <a:cs typeface="Arial" charset="0"/>
              </a:rPr>
              <a:t>Child Labor</a:t>
            </a:r>
            <a:endParaRPr lang="en-GB" altLang="ko-KR" b="1" dirty="0" smtClean="0">
              <a:latin typeface="Arial" charset="0"/>
              <a:cs typeface="Arial" charset="0"/>
            </a:endParaRPr>
          </a:p>
        </p:txBody>
      </p:sp>
      <p:pic>
        <p:nvPicPr>
          <p:cNvPr id="22531" name="내용 개체 틀 3" descr="childlabor3..jpg"/>
          <p:cNvPicPr>
            <a:picLocks noGrp="1" noChangeAspect="1"/>
          </p:cNvPicPr>
          <p:nvPr>
            <p:ph idx="1"/>
          </p:nvPr>
        </p:nvPicPr>
        <p:blipFill>
          <a:blip r:embed="rId2" cstate="print"/>
          <a:srcRect/>
          <a:stretch>
            <a:fillRect/>
          </a:stretch>
        </p:blipFill>
        <p:spPr>
          <a:xfrm>
            <a:off x="214313" y="214313"/>
            <a:ext cx="3714750" cy="2543175"/>
          </a:xfrm>
        </p:spPr>
      </p:pic>
      <p:pic>
        <p:nvPicPr>
          <p:cNvPr id="22532" name="그림 4" descr="childlabor2.jpg"/>
          <p:cNvPicPr>
            <a:picLocks noChangeAspect="1"/>
          </p:cNvPicPr>
          <p:nvPr/>
        </p:nvPicPr>
        <p:blipFill>
          <a:blip r:embed="rId3" cstate="print"/>
          <a:srcRect/>
          <a:stretch>
            <a:fillRect/>
          </a:stretch>
        </p:blipFill>
        <p:spPr bwMode="auto">
          <a:xfrm>
            <a:off x="5286375" y="1692275"/>
            <a:ext cx="3357563" cy="4449763"/>
          </a:xfrm>
          <a:prstGeom prst="rect">
            <a:avLst/>
          </a:prstGeom>
          <a:noFill/>
          <a:ln w="9525">
            <a:noFill/>
            <a:miter lim="800000"/>
            <a:headEnd/>
            <a:tailEnd/>
          </a:ln>
        </p:spPr>
      </p:pic>
      <p:sp>
        <p:nvSpPr>
          <p:cNvPr id="5" name="내용 개체 틀 2"/>
          <p:cNvSpPr txBox="1">
            <a:spLocks/>
          </p:cNvSpPr>
          <p:nvPr/>
        </p:nvSpPr>
        <p:spPr bwMode="auto">
          <a:xfrm>
            <a:off x="928688" y="2857500"/>
            <a:ext cx="4471987" cy="3411538"/>
          </a:xfrm>
          <a:prstGeom prst="rect">
            <a:avLst/>
          </a:prstGeom>
          <a:noFill/>
          <a:ln w="9525">
            <a:noFill/>
            <a:miter lim="800000"/>
            <a:headEnd/>
            <a:tailEnd/>
          </a:ln>
        </p:spPr>
        <p:txBody>
          <a:bodyPr/>
          <a:lstStyle/>
          <a:p>
            <a:pPr marL="342900" indent="-342900" eaLnBrk="0" latinLnBrk="0" hangingPunct="0">
              <a:spcBef>
                <a:spcPct val="20000"/>
              </a:spcBef>
              <a:buFont typeface="Arial" charset="0"/>
              <a:buChar char="•"/>
              <a:defRPr/>
            </a:pPr>
            <a:r>
              <a:rPr kumimoji="0" lang="en-US" altLang="ko-KR" sz="2400" dirty="0">
                <a:latin typeface="Arial" charset="0"/>
                <a:ea typeface="+mn-ea"/>
                <a:cs typeface="Arial" charset="0"/>
              </a:rPr>
              <a:t>Minor work should not be allowed to those under 13-years old.</a:t>
            </a:r>
          </a:p>
          <a:p>
            <a:pPr marL="342900" indent="-342900" eaLnBrk="0" latinLnBrk="0" hangingPunct="0">
              <a:spcBef>
                <a:spcPct val="20000"/>
              </a:spcBef>
              <a:buFont typeface="Arial" charset="0"/>
              <a:buChar char="•"/>
              <a:defRPr/>
            </a:pPr>
            <a:r>
              <a:rPr kumimoji="0" lang="en-US" altLang="ko-KR" sz="2400" dirty="0">
                <a:latin typeface="Arial" charset="0"/>
                <a:ea typeface="+mn-ea"/>
                <a:cs typeface="Arial" charset="0"/>
              </a:rPr>
              <a:t>Normal work should not be allowed to those under 15-years old. </a:t>
            </a:r>
          </a:p>
          <a:p>
            <a:pPr marL="342900" indent="-342900" eaLnBrk="0" latinLnBrk="0" hangingPunct="0">
              <a:spcBef>
                <a:spcPct val="20000"/>
              </a:spcBef>
              <a:buFont typeface="Arial" charset="0"/>
              <a:buChar char="•"/>
              <a:defRPr/>
            </a:pPr>
            <a:r>
              <a:rPr kumimoji="0" lang="en-US" altLang="ko-KR" sz="2400" dirty="0">
                <a:latin typeface="Arial" charset="0"/>
                <a:ea typeface="+mn-ea"/>
                <a:cs typeface="Arial" charset="0"/>
              </a:rPr>
              <a:t>Dangerous work should not be allowed to those under 18-years old.</a:t>
            </a:r>
            <a:endParaRPr kumimoji="0" lang="en-GB" altLang="ko-KR" sz="2400" dirty="0">
              <a:latin typeface="+mn-lt"/>
              <a:ea typeface="+mn-ea"/>
            </a:endParaRPr>
          </a:p>
        </p:txBody>
      </p:sp>
      <p:sp>
        <p:nvSpPr>
          <p:cNvPr id="6" name="슬라이드 번호 개체 틀 5"/>
          <p:cNvSpPr>
            <a:spLocks noGrp="1"/>
          </p:cNvSpPr>
          <p:nvPr>
            <p:ph type="sldNum" sz="quarter" idx="12"/>
          </p:nvPr>
        </p:nvSpPr>
        <p:spPr/>
        <p:txBody>
          <a:bodyPr/>
          <a:lstStyle/>
          <a:p>
            <a:pPr>
              <a:defRPr/>
            </a:pPr>
            <a:fld id="{3D7ED3B3-A348-4E25-B20C-2D1229F3899B}" type="slidenum">
              <a:rPr lang="en-US" altLang="ko-KR" smtClean="0"/>
              <a:pPr>
                <a:defRPr/>
              </a:pPr>
              <a:t>17</a:t>
            </a:fld>
            <a:endParaRPr lang="en-US" altLang="ko-K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제목 1"/>
          <p:cNvSpPr>
            <a:spLocks noGrp="1"/>
          </p:cNvSpPr>
          <p:nvPr>
            <p:ph type="title"/>
          </p:nvPr>
        </p:nvSpPr>
        <p:spPr/>
        <p:txBody>
          <a:bodyPr/>
          <a:lstStyle/>
          <a:p>
            <a:pPr algn="r"/>
            <a:r>
              <a:rPr lang="ko-KR" altLang="en-US" b="1" dirty="0" smtClean="0">
                <a:latin typeface="Arial" charset="0"/>
                <a:cs typeface="Arial" charset="0"/>
              </a:rPr>
              <a:t>강제노동 금지</a:t>
            </a:r>
            <a:r>
              <a:rPr lang="en-US" altLang="ko-KR" b="1" dirty="0" smtClean="0">
                <a:latin typeface="Arial" charset="0"/>
                <a:cs typeface="Arial" charset="0"/>
              </a:rPr>
              <a:t>Forced </a:t>
            </a:r>
            <a:r>
              <a:rPr lang="en-US" altLang="ko-KR" b="1" dirty="0" smtClean="0">
                <a:latin typeface="Arial" charset="0"/>
                <a:cs typeface="Arial" charset="0"/>
              </a:rPr>
              <a:t>Labor</a:t>
            </a:r>
            <a:endParaRPr lang="en-GB" altLang="ko-KR" b="1" dirty="0" smtClean="0">
              <a:latin typeface="Arial" charset="0"/>
              <a:cs typeface="Arial" charset="0"/>
            </a:endParaRPr>
          </a:p>
        </p:txBody>
      </p:sp>
      <p:sp>
        <p:nvSpPr>
          <p:cNvPr id="23555" name="내용 개체 틀 2"/>
          <p:cNvSpPr>
            <a:spLocks noGrp="1"/>
          </p:cNvSpPr>
          <p:nvPr>
            <p:ph idx="1"/>
          </p:nvPr>
        </p:nvSpPr>
        <p:spPr>
          <a:xfrm>
            <a:off x="4214813" y="1643063"/>
            <a:ext cx="4471987" cy="4483100"/>
          </a:xfrm>
        </p:spPr>
        <p:txBody>
          <a:bodyPr/>
          <a:lstStyle/>
          <a:p>
            <a:pPr latinLnBrk="0"/>
            <a:r>
              <a:rPr lang="en-US" altLang="ko-KR" dirty="0" smtClean="0">
                <a:latin typeface="Arial" charset="0"/>
                <a:cs typeface="Arial" charset="0"/>
              </a:rPr>
              <a:t>Doing work by threat and enforcement, without my agreement  or approval</a:t>
            </a:r>
          </a:p>
          <a:p>
            <a:pPr latinLnBrk="0"/>
            <a:r>
              <a:rPr lang="en-US" altLang="ko-KR" b="1" dirty="0" smtClean="0">
                <a:latin typeface="Arial" charset="0"/>
                <a:cs typeface="Arial" charset="0"/>
              </a:rPr>
              <a:t>Overtime </a:t>
            </a:r>
            <a:r>
              <a:rPr lang="ko-KR" altLang="en-US" b="1" dirty="0" smtClean="0">
                <a:latin typeface="Arial" charset="0"/>
                <a:cs typeface="Arial" charset="0"/>
              </a:rPr>
              <a:t>연장근로</a:t>
            </a:r>
            <a:r>
              <a:rPr lang="en-US" altLang="ko-KR" b="1" dirty="0" smtClean="0">
                <a:latin typeface="Arial" charset="0"/>
                <a:cs typeface="Arial" charset="0"/>
              </a:rPr>
              <a:t> </a:t>
            </a:r>
            <a:r>
              <a:rPr lang="en-US" altLang="ko-KR" dirty="0" smtClean="0">
                <a:latin typeface="Arial" charset="0"/>
                <a:cs typeface="Arial" charset="0"/>
              </a:rPr>
              <a:t>without dialogue with workers or unions</a:t>
            </a:r>
            <a:endParaRPr lang="en-GB" altLang="ko-KR" dirty="0" smtClean="0"/>
          </a:p>
        </p:txBody>
      </p:sp>
      <p:pic>
        <p:nvPicPr>
          <p:cNvPr id="23556" name="Picture 2" descr="http://5west.files.wordpress.com/2008/03/working_overtime.jpg"/>
          <p:cNvPicPr>
            <a:picLocks noChangeAspect="1" noChangeArrowheads="1"/>
          </p:cNvPicPr>
          <p:nvPr/>
        </p:nvPicPr>
        <p:blipFill>
          <a:blip r:embed="rId2" cstate="print"/>
          <a:srcRect/>
          <a:stretch>
            <a:fillRect/>
          </a:stretch>
        </p:blipFill>
        <p:spPr bwMode="auto">
          <a:xfrm>
            <a:off x="76200" y="1428750"/>
            <a:ext cx="3590925" cy="4914900"/>
          </a:xfrm>
          <a:prstGeom prst="rect">
            <a:avLst/>
          </a:prstGeom>
          <a:noFill/>
          <a:ln w="9525">
            <a:noFill/>
            <a:miter lim="800000"/>
            <a:headEnd/>
            <a:tailEnd/>
          </a:ln>
        </p:spPr>
      </p:pic>
      <p:sp>
        <p:nvSpPr>
          <p:cNvPr id="5" name="슬라이드 번호 개체 틀 4"/>
          <p:cNvSpPr>
            <a:spLocks noGrp="1"/>
          </p:cNvSpPr>
          <p:nvPr>
            <p:ph type="sldNum" sz="quarter" idx="12"/>
          </p:nvPr>
        </p:nvSpPr>
        <p:spPr/>
        <p:txBody>
          <a:bodyPr/>
          <a:lstStyle/>
          <a:p>
            <a:pPr>
              <a:defRPr/>
            </a:pPr>
            <a:fld id="{2685D910-14DE-4832-9881-16D2C9247962}" type="slidenum">
              <a:rPr lang="en-US" altLang="ko-KR" smtClean="0"/>
              <a:pPr>
                <a:defRPr/>
              </a:pPr>
              <a:t>18</a:t>
            </a:fld>
            <a:endParaRPr lang="en-US" altLang="ko-KR"/>
          </a:p>
        </p:txBody>
      </p:sp>
      <p:pic>
        <p:nvPicPr>
          <p:cNvPr id="6" name="그림 4" descr="ilo.jpg"/>
          <p:cNvPicPr>
            <a:picLocks noChangeAspect="1"/>
          </p:cNvPicPr>
          <p:nvPr/>
        </p:nvPicPr>
        <p:blipFill>
          <a:blip r:embed="rId3" cstate="print"/>
          <a:srcRect/>
          <a:stretch>
            <a:fillRect/>
          </a:stretch>
        </p:blipFill>
        <p:spPr bwMode="auto">
          <a:xfrm>
            <a:off x="251520" y="188640"/>
            <a:ext cx="1247767" cy="9830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제목 1"/>
          <p:cNvSpPr>
            <a:spLocks noGrp="1"/>
          </p:cNvSpPr>
          <p:nvPr>
            <p:ph type="title"/>
          </p:nvPr>
        </p:nvSpPr>
        <p:spPr>
          <a:xfrm>
            <a:off x="457200" y="857250"/>
            <a:ext cx="8229600" cy="1143000"/>
          </a:xfrm>
        </p:spPr>
        <p:txBody>
          <a:bodyPr/>
          <a:lstStyle/>
          <a:p>
            <a:pPr algn="r" latinLnBrk="0"/>
            <a:r>
              <a:rPr lang="ko-KR" altLang="en-US" sz="3600" b="1" dirty="0" smtClean="0">
                <a:latin typeface="Arial" charset="0"/>
                <a:cs typeface="Arial" charset="0"/>
              </a:rPr>
              <a:t>차별금지</a:t>
            </a:r>
            <a:r>
              <a:rPr lang="en-US" altLang="ko-KR" sz="3600" b="1" dirty="0" smtClean="0">
                <a:latin typeface="Arial" charset="0"/>
                <a:cs typeface="Arial" charset="0"/>
              </a:rPr>
              <a:t/>
            </a:r>
            <a:br>
              <a:rPr lang="en-US" altLang="ko-KR" sz="3600" b="1" dirty="0" smtClean="0">
                <a:latin typeface="Arial" charset="0"/>
                <a:cs typeface="Arial" charset="0"/>
              </a:rPr>
            </a:br>
            <a:r>
              <a:rPr lang="en-US" altLang="ko-KR" sz="3600" b="1" dirty="0" smtClean="0">
                <a:latin typeface="Arial" charset="0"/>
                <a:cs typeface="Arial" charset="0"/>
              </a:rPr>
              <a:t>No </a:t>
            </a:r>
            <a:r>
              <a:rPr lang="en-US" altLang="ko-KR" sz="3600" b="1" dirty="0" smtClean="0">
                <a:latin typeface="Arial" charset="0"/>
                <a:cs typeface="Arial" charset="0"/>
              </a:rPr>
              <a:t>Discrimination</a:t>
            </a:r>
            <a:endParaRPr lang="en-GB" altLang="ko-KR" sz="3600" b="1" dirty="0" smtClean="0">
              <a:latin typeface="Arial" charset="0"/>
              <a:cs typeface="Arial" charset="0"/>
            </a:endParaRPr>
          </a:p>
        </p:txBody>
      </p:sp>
      <p:sp>
        <p:nvSpPr>
          <p:cNvPr id="24579" name="내용 개체 틀 2"/>
          <p:cNvSpPr>
            <a:spLocks noGrp="1"/>
          </p:cNvSpPr>
          <p:nvPr>
            <p:ph idx="1"/>
          </p:nvPr>
        </p:nvSpPr>
        <p:spPr>
          <a:xfrm>
            <a:off x="457200" y="3286125"/>
            <a:ext cx="8472488" cy="3286125"/>
          </a:xfrm>
        </p:spPr>
        <p:txBody>
          <a:bodyPr/>
          <a:lstStyle/>
          <a:p>
            <a:pPr latinLnBrk="0"/>
            <a:r>
              <a:rPr lang="en-US" altLang="ko-KR" sz="2800" b="1" dirty="0" smtClean="0">
                <a:latin typeface="Arial" charset="0"/>
                <a:cs typeface="Arial" charset="0"/>
              </a:rPr>
              <a:t>Equal pay </a:t>
            </a:r>
            <a:r>
              <a:rPr lang="en-US" altLang="ko-KR" sz="2800" dirty="0" smtClean="0">
                <a:latin typeface="Arial" charset="0"/>
                <a:cs typeface="Arial" charset="0"/>
              </a:rPr>
              <a:t>for equal work, </a:t>
            </a:r>
            <a:r>
              <a:rPr lang="en-US" altLang="ko-KR" sz="2800" b="1" dirty="0" smtClean="0">
                <a:latin typeface="Arial" charset="0"/>
                <a:cs typeface="Arial" charset="0"/>
              </a:rPr>
              <a:t>equal treatment </a:t>
            </a:r>
            <a:r>
              <a:rPr lang="en-US" altLang="ko-KR" sz="2800" dirty="0" smtClean="0">
                <a:latin typeface="Arial" charset="0"/>
                <a:cs typeface="Arial" charset="0"/>
              </a:rPr>
              <a:t>for equal </a:t>
            </a:r>
            <a:r>
              <a:rPr lang="en-US" altLang="ko-KR" sz="2800" dirty="0" smtClean="0">
                <a:latin typeface="Arial" charset="0"/>
                <a:cs typeface="Arial" charset="0"/>
              </a:rPr>
              <a:t>work </a:t>
            </a:r>
            <a:r>
              <a:rPr lang="ko-KR" altLang="en-US" sz="2800" dirty="0" smtClean="0">
                <a:latin typeface="Arial" charset="0"/>
                <a:cs typeface="Arial" charset="0"/>
              </a:rPr>
              <a:t>동일노동 동일임금</a:t>
            </a:r>
            <a:endParaRPr lang="en-US" altLang="ko-KR" sz="2800" dirty="0" smtClean="0">
              <a:latin typeface="Arial" charset="0"/>
              <a:cs typeface="Arial" charset="0"/>
            </a:endParaRPr>
          </a:p>
          <a:p>
            <a:pPr latinLnBrk="0"/>
            <a:r>
              <a:rPr lang="en-US" altLang="ko-KR" sz="2800" dirty="0" smtClean="0">
                <a:latin typeface="Arial" charset="0"/>
                <a:cs typeface="Arial" charset="0"/>
              </a:rPr>
              <a:t>Discrimination between men and women </a:t>
            </a:r>
          </a:p>
          <a:p>
            <a:pPr latinLnBrk="0"/>
            <a:r>
              <a:rPr lang="en-US" altLang="ko-KR" sz="2800" dirty="0" smtClean="0">
                <a:latin typeface="Arial" charset="0"/>
                <a:cs typeface="Arial" charset="0"/>
              </a:rPr>
              <a:t>Discrimination between </a:t>
            </a:r>
            <a:r>
              <a:rPr lang="en-US" altLang="ko-KR" sz="2800" b="1" dirty="0" smtClean="0">
                <a:latin typeface="Arial" charset="0"/>
                <a:cs typeface="Arial" charset="0"/>
              </a:rPr>
              <a:t>regular and non-regular workers</a:t>
            </a:r>
          </a:p>
          <a:p>
            <a:pPr latinLnBrk="0"/>
            <a:r>
              <a:rPr lang="en-US" altLang="ko-KR" sz="2800" dirty="0" smtClean="0">
                <a:latin typeface="Arial" charset="0"/>
                <a:cs typeface="Arial" charset="0"/>
              </a:rPr>
              <a:t>What kind of discrimination do we experience in our workplace?</a:t>
            </a:r>
            <a:endParaRPr lang="en-GB" altLang="ko-KR" dirty="0" smtClean="0">
              <a:latin typeface="Arial" charset="0"/>
              <a:cs typeface="Arial" charset="0"/>
            </a:endParaRPr>
          </a:p>
        </p:txBody>
      </p:sp>
      <p:pic>
        <p:nvPicPr>
          <p:cNvPr id="24580" name="그림 3" descr="discrimination.jpg"/>
          <p:cNvPicPr>
            <a:picLocks noChangeAspect="1"/>
          </p:cNvPicPr>
          <p:nvPr/>
        </p:nvPicPr>
        <p:blipFill>
          <a:blip r:embed="rId2" cstate="print"/>
          <a:srcRect/>
          <a:stretch>
            <a:fillRect/>
          </a:stretch>
        </p:blipFill>
        <p:spPr bwMode="auto">
          <a:xfrm>
            <a:off x="571500" y="214313"/>
            <a:ext cx="3214688" cy="2744787"/>
          </a:xfrm>
          <a:prstGeom prst="rect">
            <a:avLst/>
          </a:prstGeom>
          <a:noFill/>
          <a:ln w="9525">
            <a:noFill/>
            <a:miter lim="800000"/>
            <a:headEnd/>
            <a:tailEnd/>
          </a:ln>
        </p:spPr>
      </p:pic>
      <p:sp>
        <p:nvSpPr>
          <p:cNvPr id="5" name="슬라이드 번호 개체 틀 4"/>
          <p:cNvSpPr>
            <a:spLocks noGrp="1"/>
          </p:cNvSpPr>
          <p:nvPr>
            <p:ph type="sldNum" sz="quarter" idx="12"/>
          </p:nvPr>
        </p:nvSpPr>
        <p:spPr/>
        <p:txBody>
          <a:bodyPr/>
          <a:lstStyle/>
          <a:p>
            <a:pPr>
              <a:defRPr/>
            </a:pPr>
            <a:fld id="{7AFF7BE0-C010-44FE-8B18-B093ABE969FA}" type="slidenum">
              <a:rPr lang="en-US" altLang="ko-KR" smtClean="0"/>
              <a:pPr>
                <a:defRPr/>
              </a:pPr>
              <a:t>19</a:t>
            </a:fld>
            <a:endParaRPr lang="en-US" altLang="ko-K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제목 1"/>
          <p:cNvSpPr>
            <a:spLocks noGrp="1"/>
          </p:cNvSpPr>
          <p:nvPr>
            <p:ph type="title"/>
          </p:nvPr>
        </p:nvSpPr>
        <p:spPr/>
        <p:txBody>
          <a:bodyPr/>
          <a:lstStyle/>
          <a:p>
            <a:r>
              <a:rPr lang="ko-KR" altLang="en-US" dirty="0" smtClean="0">
                <a:solidFill>
                  <a:srgbClr val="0070C0"/>
                </a:solidFill>
                <a:latin typeface="Arial" charset="0"/>
                <a:cs typeface="Arial" charset="0"/>
              </a:rPr>
              <a:t>사회적 대화란</a:t>
            </a:r>
            <a:r>
              <a:rPr lang="en-GB" altLang="ko-KR" dirty="0" smtClean="0">
                <a:solidFill>
                  <a:srgbClr val="0070C0"/>
                </a:solidFill>
                <a:latin typeface="Arial" charset="0"/>
                <a:cs typeface="Arial" charset="0"/>
              </a:rPr>
              <a:t>?</a:t>
            </a:r>
            <a:endParaRPr lang="en-GB" altLang="ko-KR" dirty="0" smtClean="0">
              <a:solidFill>
                <a:srgbClr val="0070C0"/>
              </a:solidFill>
              <a:latin typeface="Arial" charset="0"/>
              <a:cs typeface="Arial" charset="0"/>
            </a:endParaRPr>
          </a:p>
        </p:txBody>
      </p:sp>
      <p:sp>
        <p:nvSpPr>
          <p:cNvPr id="6147" name="내용 개체 틀 2"/>
          <p:cNvSpPr>
            <a:spLocks noGrp="1"/>
          </p:cNvSpPr>
          <p:nvPr>
            <p:ph idx="1"/>
          </p:nvPr>
        </p:nvSpPr>
        <p:spPr/>
        <p:txBody>
          <a:bodyPr/>
          <a:lstStyle/>
          <a:p>
            <a:pPr latinLnBrk="0"/>
            <a:r>
              <a:rPr lang="en-GB" altLang="ko-KR" sz="3600" dirty="0" smtClean="0">
                <a:solidFill>
                  <a:srgbClr val="0070C0"/>
                </a:solidFill>
                <a:latin typeface="Arial" charset="0"/>
                <a:cs typeface="Arial" charset="0"/>
              </a:rPr>
              <a:t>ILO “</a:t>
            </a:r>
            <a:r>
              <a:rPr lang="ko-KR" altLang="en-US" sz="3600" dirty="0" smtClean="0">
                <a:solidFill>
                  <a:srgbClr val="0070C0"/>
                </a:solidFill>
                <a:latin typeface="Arial" charset="0"/>
                <a:cs typeface="Arial" charset="0"/>
              </a:rPr>
              <a:t>노동자</a:t>
            </a:r>
            <a:r>
              <a:rPr lang="en-US" altLang="ko-KR" sz="3600" dirty="0" smtClean="0">
                <a:solidFill>
                  <a:srgbClr val="0070C0"/>
                </a:solidFill>
                <a:latin typeface="Arial" charset="0"/>
                <a:cs typeface="Arial" charset="0"/>
              </a:rPr>
              <a:t>, </a:t>
            </a:r>
            <a:r>
              <a:rPr lang="ko-KR" altLang="en-US" sz="3600" dirty="0" smtClean="0">
                <a:solidFill>
                  <a:srgbClr val="0070C0"/>
                </a:solidFill>
                <a:latin typeface="Arial" charset="0"/>
                <a:cs typeface="Arial" charset="0"/>
              </a:rPr>
              <a:t>사용자</a:t>
            </a:r>
            <a:r>
              <a:rPr lang="en-US" altLang="ko-KR" sz="3600" dirty="0" smtClean="0">
                <a:solidFill>
                  <a:srgbClr val="0070C0"/>
                </a:solidFill>
                <a:latin typeface="Arial" charset="0"/>
                <a:cs typeface="Arial" charset="0"/>
              </a:rPr>
              <a:t>, </a:t>
            </a:r>
            <a:r>
              <a:rPr lang="ko-KR" altLang="en-US" sz="3600" dirty="0" smtClean="0">
                <a:solidFill>
                  <a:srgbClr val="0070C0"/>
                </a:solidFill>
                <a:latin typeface="Arial" charset="0"/>
                <a:cs typeface="Arial" charset="0"/>
              </a:rPr>
              <a:t>정부 간의 정보 공유를 포함하여 공통의 이해관계와 관련된 모든 형태의 교섭과 협의</a:t>
            </a:r>
            <a:r>
              <a:rPr lang="en-GB" altLang="ko-KR" sz="1600" dirty="0" smtClean="0">
                <a:solidFill>
                  <a:srgbClr val="0070C0"/>
                </a:solidFill>
                <a:latin typeface="Arial" charset="0"/>
                <a:cs typeface="Arial" charset="0"/>
              </a:rPr>
              <a:t>”</a:t>
            </a:r>
            <a:endParaRPr lang="en-GB" altLang="ko-KR" sz="1600" dirty="0" smtClean="0">
              <a:solidFill>
                <a:srgbClr val="0070C0"/>
              </a:solidFill>
              <a:latin typeface="Arial" charset="0"/>
              <a:cs typeface="Arial" charset="0"/>
            </a:endParaRPr>
          </a:p>
        </p:txBody>
      </p:sp>
      <p:sp>
        <p:nvSpPr>
          <p:cNvPr id="4" name="슬라이드 번호 개체 틀 3"/>
          <p:cNvSpPr>
            <a:spLocks noGrp="1"/>
          </p:cNvSpPr>
          <p:nvPr>
            <p:ph type="sldNum" sz="quarter" idx="12"/>
          </p:nvPr>
        </p:nvSpPr>
        <p:spPr/>
        <p:txBody>
          <a:bodyPr/>
          <a:lstStyle/>
          <a:p>
            <a:pPr>
              <a:defRPr/>
            </a:pPr>
            <a:fld id="{C29BCA15-B0DC-4BEF-AEAC-2420AC8EDF3E}" type="slidenum">
              <a:rPr lang="en-US" altLang="ko-KR" smtClean="0"/>
              <a:pPr>
                <a:defRPr/>
              </a:pPr>
              <a:t>2</a:t>
            </a:fld>
            <a:endParaRPr lang="en-US" altLang="ko-K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4"/>
          <p:cNvSpPr>
            <a:spLocks noGrp="1" noChangeArrowheads="1"/>
          </p:cNvSpPr>
          <p:nvPr>
            <p:ph type="title"/>
          </p:nvPr>
        </p:nvSpPr>
        <p:spPr>
          <a:xfrm>
            <a:off x="428625" y="285750"/>
            <a:ext cx="8229600" cy="1139825"/>
          </a:xfrm>
        </p:spPr>
        <p:txBody>
          <a:bodyPr/>
          <a:lstStyle/>
          <a:p>
            <a:pPr eaLnBrk="1" hangingPunct="1"/>
            <a:r>
              <a:rPr lang="en-US" altLang="ko-KR" b="1" dirty="0" smtClean="0">
                <a:latin typeface="Arial" charset="0"/>
              </a:rPr>
              <a:t>Ratification by Country</a:t>
            </a:r>
          </a:p>
        </p:txBody>
      </p:sp>
      <p:graphicFrame>
        <p:nvGraphicFramePr>
          <p:cNvPr id="26732" name="Group 108"/>
          <p:cNvGraphicFramePr>
            <a:graphicFrameLocks noGrp="1"/>
          </p:cNvGraphicFramePr>
          <p:nvPr>
            <p:ph type="tbl" idx="1"/>
          </p:nvPr>
        </p:nvGraphicFramePr>
        <p:xfrm>
          <a:off x="323850" y="2133600"/>
          <a:ext cx="8569325" cy="3672407"/>
        </p:xfrm>
        <a:graphic>
          <a:graphicData uri="http://schemas.openxmlformats.org/drawingml/2006/table">
            <a:tbl>
              <a:tblPr/>
              <a:tblGrid>
                <a:gridCol w="1152525"/>
                <a:gridCol w="863600"/>
                <a:gridCol w="1008063"/>
                <a:gridCol w="936625"/>
                <a:gridCol w="935037"/>
                <a:gridCol w="865188"/>
                <a:gridCol w="863600"/>
                <a:gridCol w="936625"/>
                <a:gridCol w="1008062"/>
              </a:tblGrid>
              <a:tr h="899300">
                <a:tc>
                  <a:txBody>
                    <a:bodyPr/>
                    <a:lstStyle/>
                    <a:p>
                      <a:pPr marL="0" marR="0" lvl="0" indent="0" algn="l" defTabSz="914400" rtl="0" eaLnBrk="1" fontAlgn="base" latinLnBrk="1" hangingPunct="1">
                        <a:lnSpc>
                          <a:spcPct val="100000"/>
                        </a:lnSpc>
                        <a:spcBef>
                          <a:spcPct val="20000"/>
                        </a:spcBef>
                        <a:spcAft>
                          <a:spcPct val="0"/>
                        </a:spcAft>
                        <a:buClr>
                          <a:schemeClr val="hlink"/>
                        </a:buClr>
                        <a:buSzPct val="60000"/>
                        <a:buFont typeface="Wingdings" pitchFamily="2" charset="2"/>
                        <a:buNone/>
                        <a:tabLst/>
                      </a:pPr>
                      <a:r>
                        <a:rPr kumimoji="1" lang="en-US" altLang="ko-KR" sz="1600" b="1" i="0" u="none" strike="noStrike" cap="none" normalizeH="0" baseline="0" dirty="0" smtClean="0">
                          <a:ln>
                            <a:noFill/>
                          </a:ln>
                          <a:solidFill>
                            <a:schemeClr val="tx1"/>
                          </a:solidFill>
                          <a:effectLst/>
                          <a:latin typeface="Arial" charset="0"/>
                          <a:ea typeface="맑은 고딕" pitchFamily="50" charset="-127"/>
                          <a:cs typeface="Arial" charset="0"/>
                        </a:rPr>
                        <a:t>Country</a:t>
                      </a:r>
                    </a:p>
                  </a:txBody>
                  <a:tcPr anchor="ct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ctr"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chemeClr val="tx1"/>
                          </a:solidFill>
                          <a:effectLst/>
                          <a:latin typeface="Arial" charset="0"/>
                          <a:ea typeface="맑은 고딕" pitchFamily="50" charset="-127"/>
                          <a:cs typeface="Arial" charset="0"/>
                        </a:rPr>
                        <a:t>Conv.</a:t>
                      </a:r>
                    </a:p>
                    <a:p>
                      <a:pPr marL="342900" marR="0" lvl="0" indent="-342900" algn="l" defTabSz="914400" rtl="0" eaLnBrk="1" fontAlgn="ctr"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chemeClr val="tx1"/>
                          </a:solidFill>
                          <a:effectLst/>
                          <a:latin typeface="Arial" charset="0"/>
                          <a:ea typeface="맑은 고딕" pitchFamily="50" charset="-127"/>
                          <a:cs typeface="Arial" charset="0"/>
                        </a:rPr>
                        <a:t> 87</a:t>
                      </a:r>
                    </a:p>
                  </a:txBody>
                  <a:tcPr anchor="ct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ctr" latinLnBrk="1" hangingPunct="1">
                        <a:lnSpc>
                          <a:spcPct val="100000"/>
                        </a:lnSpc>
                        <a:spcBef>
                          <a:spcPct val="0"/>
                        </a:spcBef>
                        <a:spcAft>
                          <a:spcPct val="0"/>
                        </a:spcAft>
                        <a:buClrTx/>
                        <a:buSzTx/>
                        <a:buFontTx/>
                        <a:buNone/>
                        <a:tabLst/>
                      </a:pPr>
                      <a:r>
                        <a:rPr kumimoji="1" lang="en-US" altLang="ko-KR" sz="1600" b="1" i="0" u="none" strike="noStrike" cap="none" normalizeH="0" baseline="0" dirty="0" smtClean="0">
                          <a:ln>
                            <a:noFill/>
                          </a:ln>
                          <a:solidFill>
                            <a:schemeClr val="tx1"/>
                          </a:solidFill>
                          <a:effectLst/>
                          <a:latin typeface="Arial" charset="0"/>
                          <a:ea typeface="맑은 고딕" pitchFamily="50" charset="-127"/>
                          <a:cs typeface="Arial" charset="0"/>
                        </a:rPr>
                        <a:t>Conv.</a:t>
                      </a:r>
                    </a:p>
                    <a:p>
                      <a:pPr marL="342900" marR="0" lvl="0" indent="-342900" algn="l" defTabSz="914400" rtl="0" eaLnBrk="1" fontAlgn="ctr" latinLnBrk="1" hangingPunct="1">
                        <a:lnSpc>
                          <a:spcPct val="100000"/>
                        </a:lnSpc>
                        <a:spcBef>
                          <a:spcPct val="0"/>
                        </a:spcBef>
                        <a:spcAft>
                          <a:spcPct val="0"/>
                        </a:spcAft>
                        <a:buClrTx/>
                        <a:buSzTx/>
                        <a:buFontTx/>
                        <a:buNone/>
                        <a:tabLst/>
                      </a:pPr>
                      <a:r>
                        <a:rPr kumimoji="1" lang="en-US" altLang="ko-KR" sz="1600" b="1" i="0" u="none" strike="noStrike" cap="none" normalizeH="0" baseline="0" dirty="0" smtClean="0">
                          <a:ln>
                            <a:noFill/>
                          </a:ln>
                          <a:solidFill>
                            <a:schemeClr val="tx1"/>
                          </a:solidFill>
                          <a:effectLst/>
                          <a:latin typeface="Arial" charset="0"/>
                          <a:ea typeface="맑은 고딕" pitchFamily="50" charset="-127"/>
                          <a:cs typeface="Arial" charset="0"/>
                        </a:rPr>
                        <a:t> 98</a:t>
                      </a:r>
                    </a:p>
                  </a:txBody>
                  <a:tcPr anchor="ct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ctr" latinLnBrk="1" hangingPunct="1">
                        <a:lnSpc>
                          <a:spcPct val="100000"/>
                        </a:lnSpc>
                        <a:spcBef>
                          <a:spcPct val="0"/>
                        </a:spcBef>
                        <a:spcAft>
                          <a:spcPct val="0"/>
                        </a:spcAft>
                        <a:buClrTx/>
                        <a:buSzTx/>
                        <a:buFontTx/>
                        <a:buNone/>
                        <a:tabLst/>
                      </a:pPr>
                      <a:r>
                        <a:rPr kumimoji="1" lang="en-US" altLang="ko-KR" sz="1600" b="1" i="0" u="none" strike="noStrike" cap="none" normalizeH="0" baseline="0" dirty="0" smtClean="0">
                          <a:ln>
                            <a:noFill/>
                          </a:ln>
                          <a:solidFill>
                            <a:schemeClr val="tx1"/>
                          </a:solidFill>
                          <a:effectLst/>
                          <a:latin typeface="Arial" charset="0"/>
                          <a:ea typeface="맑은 고딕" pitchFamily="50" charset="-127"/>
                          <a:cs typeface="Arial" charset="0"/>
                        </a:rPr>
                        <a:t>Conv.</a:t>
                      </a:r>
                    </a:p>
                    <a:p>
                      <a:pPr marL="342900" marR="0" lvl="0" indent="-342900" algn="l" defTabSz="914400" rtl="0" eaLnBrk="1" fontAlgn="ctr" latinLnBrk="1" hangingPunct="1">
                        <a:lnSpc>
                          <a:spcPct val="100000"/>
                        </a:lnSpc>
                        <a:spcBef>
                          <a:spcPct val="0"/>
                        </a:spcBef>
                        <a:spcAft>
                          <a:spcPct val="0"/>
                        </a:spcAft>
                        <a:buClrTx/>
                        <a:buSzTx/>
                        <a:buFontTx/>
                        <a:buNone/>
                        <a:tabLst/>
                      </a:pPr>
                      <a:r>
                        <a:rPr kumimoji="1" lang="en-US" altLang="ko-KR" sz="1600" b="1" i="0" u="none" strike="noStrike" cap="none" normalizeH="0" baseline="0" dirty="0" smtClean="0">
                          <a:ln>
                            <a:noFill/>
                          </a:ln>
                          <a:solidFill>
                            <a:schemeClr val="tx1"/>
                          </a:solidFill>
                          <a:effectLst/>
                          <a:latin typeface="Arial" charset="0"/>
                          <a:ea typeface="맑은 고딕" pitchFamily="50" charset="-127"/>
                          <a:cs typeface="Arial" charset="0"/>
                        </a:rPr>
                        <a:t> 29</a:t>
                      </a:r>
                    </a:p>
                  </a:txBody>
                  <a:tcPr anchor="ct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ctr"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chemeClr val="tx1"/>
                          </a:solidFill>
                          <a:effectLst/>
                          <a:latin typeface="Arial" charset="0"/>
                          <a:ea typeface="맑은 고딕" pitchFamily="50" charset="-127"/>
                          <a:cs typeface="Arial" charset="0"/>
                        </a:rPr>
                        <a:t>Conv.</a:t>
                      </a:r>
                    </a:p>
                    <a:p>
                      <a:pPr marL="342900" marR="0" lvl="0" indent="-342900" algn="l" defTabSz="914400" rtl="0" eaLnBrk="1" fontAlgn="ctr"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chemeClr val="tx1"/>
                          </a:solidFill>
                          <a:effectLst/>
                          <a:latin typeface="Arial" charset="0"/>
                          <a:ea typeface="맑은 고딕" pitchFamily="50" charset="-127"/>
                          <a:cs typeface="Arial" charset="0"/>
                        </a:rPr>
                        <a:t>105</a:t>
                      </a:r>
                    </a:p>
                  </a:txBody>
                  <a:tcPr anchor="ct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ctr" latinLnBrk="1" hangingPunct="1">
                        <a:lnSpc>
                          <a:spcPct val="100000"/>
                        </a:lnSpc>
                        <a:spcBef>
                          <a:spcPct val="0"/>
                        </a:spcBef>
                        <a:spcAft>
                          <a:spcPct val="0"/>
                        </a:spcAft>
                        <a:buClrTx/>
                        <a:buSzTx/>
                        <a:buFontTx/>
                        <a:buNone/>
                        <a:tabLst/>
                      </a:pPr>
                      <a:r>
                        <a:rPr kumimoji="1" lang="en-US" altLang="ko-KR" sz="1600" b="1" i="0" u="none" strike="noStrike" cap="none" normalizeH="0" baseline="0" dirty="0" smtClean="0">
                          <a:ln>
                            <a:noFill/>
                          </a:ln>
                          <a:solidFill>
                            <a:schemeClr val="tx1"/>
                          </a:solidFill>
                          <a:effectLst/>
                          <a:latin typeface="Arial" charset="0"/>
                          <a:ea typeface="맑은 고딕" pitchFamily="50" charset="-127"/>
                          <a:cs typeface="Arial" charset="0"/>
                        </a:rPr>
                        <a:t>Conv.</a:t>
                      </a:r>
                    </a:p>
                    <a:p>
                      <a:pPr marL="342900" marR="0" lvl="0" indent="-342900" algn="l" defTabSz="914400" rtl="0" eaLnBrk="1" fontAlgn="ctr"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chemeClr val="tx1"/>
                          </a:solidFill>
                          <a:effectLst/>
                          <a:latin typeface="Arial" charset="0"/>
                          <a:ea typeface="맑은 고딕" pitchFamily="50" charset="-127"/>
                          <a:cs typeface="Arial" charset="0"/>
                        </a:rPr>
                        <a:t>138</a:t>
                      </a:r>
                    </a:p>
                  </a:txBody>
                  <a:tcPr anchor="ct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ctr"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chemeClr val="tx1"/>
                          </a:solidFill>
                          <a:effectLst/>
                          <a:latin typeface="Arial" charset="0"/>
                          <a:ea typeface="맑은 고딕" pitchFamily="50" charset="-127"/>
                          <a:cs typeface="Arial" charset="0"/>
                        </a:rPr>
                        <a:t>Conv.</a:t>
                      </a:r>
                    </a:p>
                    <a:p>
                      <a:pPr marL="342900" marR="0" lvl="0" indent="-342900" algn="l" defTabSz="914400" rtl="0" eaLnBrk="1" fontAlgn="ctr"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chemeClr val="tx1"/>
                          </a:solidFill>
                          <a:effectLst/>
                          <a:latin typeface="Arial" charset="0"/>
                          <a:ea typeface="맑은 고딕" pitchFamily="50" charset="-127"/>
                          <a:cs typeface="Arial" charset="0"/>
                        </a:rPr>
                        <a:t>182</a:t>
                      </a:r>
                    </a:p>
                  </a:txBody>
                  <a:tcPr anchor="ct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ctr"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chemeClr val="tx1"/>
                          </a:solidFill>
                          <a:effectLst/>
                          <a:latin typeface="Arial" charset="0"/>
                          <a:ea typeface="맑은 고딕" pitchFamily="50" charset="-127"/>
                          <a:cs typeface="Arial" charset="0"/>
                        </a:rPr>
                        <a:t>Conv.</a:t>
                      </a:r>
                    </a:p>
                    <a:p>
                      <a:pPr marL="342900" marR="0" lvl="0" indent="-342900" algn="l" defTabSz="914400" rtl="0" eaLnBrk="1" fontAlgn="ctr"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chemeClr val="tx1"/>
                          </a:solidFill>
                          <a:effectLst/>
                          <a:latin typeface="Arial" charset="0"/>
                          <a:ea typeface="맑은 고딕" pitchFamily="50" charset="-127"/>
                          <a:cs typeface="Arial" charset="0"/>
                        </a:rPr>
                        <a:t>100</a:t>
                      </a:r>
                    </a:p>
                  </a:txBody>
                  <a:tcPr anchor="ct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ctr"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chemeClr val="tx1"/>
                          </a:solidFill>
                          <a:effectLst/>
                          <a:latin typeface="Arial" charset="0"/>
                          <a:ea typeface="맑은 고딕" pitchFamily="50" charset="-127"/>
                          <a:cs typeface="Arial" charset="0"/>
                        </a:rPr>
                        <a:t>Conv.</a:t>
                      </a:r>
                    </a:p>
                    <a:p>
                      <a:pPr marL="342900" marR="0" lvl="0" indent="-342900" algn="l" defTabSz="914400" rtl="0" eaLnBrk="1" fontAlgn="ctr"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chemeClr val="tx1"/>
                          </a:solidFill>
                          <a:effectLst/>
                          <a:latin typeface="Arial" charset="0"/>
                          <a:ea typeface="맑은 고딕" pitchFamily="50" charset="-127"/>
                          <a:cs typeface="Arial" charset="0"/>
                        </a:rPr>
                        <a:t>111</a:t>
                      </a:r>
                    </a:p>
                  </a:txBody>
                  <a:tcPr anchor="ctr" horzOverflow="overflow">
                    <a:lnL>
                      <a:noFill/>
                    </a:lnL>
                    <a:lnR>
                      <a:noFill/>
                    </a:lnR>
                    <a:lnT>
                      <a:noFill/>
                    </a:lnT>
                    <a:lnB>
                      <a:noFill/>
                    </a:lnB>
                    <a:lnTlToBr>
                      <a:noFill/>
                    </a:lnTlToBr>
                    <a:lnBlToTr>
                      <a:noFill/>
                    </a:lnBlToTr>
                    <a:noFill/>
                  </a:tcPr>
                </a:tc>
              </a:tr>
              <a:tr h="468851">
                <a:tc>
                  <a:txBody>
                    <a:bodyPr/>
                    <a:lstStyle/>
                    <a:p>
                      <a:pPr marL="342900" marR="0" lvl="0" indent="-342900" algn="l" defTabSz="914400" rtl="0" eaLnBrk="1" fontAlgn="ctr" latinLnBrk="1" hangingPunct="1">
                        <a:lnSpc>
                          <a:spcPct val="100000"/>
                        </a:lnSpc>
                        <a:spcBef>
                          <a:spcPct val="0"/>
                        </a:spcBef>
                        <a:spcAft>
                          <a:spcPct val="0"/>
                        </a:spcAft>
                        <a:buClrTx/>
                        <a:buSzTx/>
                        <a:buFontTx/>
                        <a:buNone/>
                        <a:tabLst/>
                      </a:pPr>
                      <a:r>
                        <a:rPr kumimoji="1" lang="en-US" altLang="ko-KR" sz="1600" b="1" i="0" u="none" strike="noStrike" cap="none" normalizeH="0" baseline="0" dirty="0" smtClean="0">
                          <a:ln>
                            <a:noFill/>
                          </a:ln>
                          <a:solidFill>
                            <a:srgbClr val="FF0000"/>
                          </a:solidFill>
                          <a:effectLst/>
                          <a:latin typeface="Arial" charset="0"/>
                          <a:ea typeface="맑은 고딕" pitchFamily="50" charset="-127"/>
                          <a:cs typeface="Arial" charset="0"/>
                        </a:rPr>
                        <a:t>India</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rgbClr val="FF0000"/>
                          </a:solidFill>
                          <a:effectLst/>
                          <a:latin typeface="Arial" charset="0"/>
                          <a:ea typeface="맑은 고딕" pitchFamily="50" charset="-127"/>
                          <a:cs typeface="Arial" charset="0"/>
                        </a:rPr>
                        <a:t>No</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rgbClr val="FF0000"/>
                          </a:solidFill>
                          <a:effectLst/>
                          <a:latin typeface="Arial" charset="0"/>
                          <a:ea typeface="맑은 고딕" pitchFamily="50" charset="-127"/>
                          <a:cs typeface="Arial" charset="0"/>
                        </a:rPr>
                        <a:t>No</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rgbClr val="FF0000"/>
                          </a:solidFill>
                          <a:effectLst/>
                          <a:latin typeface="Arial" charset="0"/>
                          <a:ea typeface="맑은 고딕" pitchFamily="50" charset="-127"/>
                          <a:cs typeface="Arial" charset="0"/>
                        </a:rPr>
                        <a:t>1954</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rgbClr val="FF0000"/>
                          </a:solidFill>
                          <a:effectLst/>
                          <a:latin typeface="Arial" charset="0"/>
                          <a:ea typeface="맑은 고딕" pitchFamily="50" charset="-127"/>
                          <a:cs typeface="Arial" charset="0"/>
                        </a:rPr>
                        <a:t>2000</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rgbClr val="FF0000"/>
                          </a:solidFill>
                          <a:effectLst/>
                          <a:latin typeface="Arial" charset="0"/>
                          <a:ea typeface="맑은 고딕" pitchFamily="50" charset="-127"/>
                          <a:cs typeface="Arial" charset="0"/>
                        </a:rPr>
                        <a:t>No</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rgbClr val="FF0000"/>
                          </a:solidFill>
                          <a:effectLst/>
                          <a:latin typeface="Arial" charset="0"/>
                          <a:ea typeface="맑은 고딕" pitchFamily="50" charset="-127"/>
                          <a:cs typeface="Arial" charset="0"/>
                        </a:rPr>
                        <a:t>No</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rgbClr val="FF0000"/>
                          </a:solidFill>
                          <a:effectLst/>
                          <a:latin typeface="Arial" charset="0"/>
                          <a:ea typeface="맑은 고딕" pitchFamily="50" charset="-127"/>
                          <a:cs typeface="Arial" charset="0"/>
                        </a:rPr>
                        <a:t>1958</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rgbClr val="FF0000"/>
                          </a:solidFill>
                          <a:effectLst/>
                          <a:latin typeface="Arial" charset="0"/>
                          <a:ea typeface="맑은 고딕" pitchFamily="50" charset="-127"/>
                          <a:cs typeface="Arial" charset="0"/>
                        </a:rPr>
                        <a:t>1960</a:t>
                      </a:r>
                    </a:p>
                  </a:txBody>
                  <a:tcPr anchor="ctr" horzOverflow="overflow">
                    <a:lnL>
                      <a:noFill/>
                    </a:lnL>
                    <a:lnR>
                      <a:noFill/>
                    </a:lnR>
                    <a:lnT>
                      <a:noFill/>
                    </a:lnT>
                    <a:lnB>
                      <a:noFill/>
                    </a:lnB>
                    <a:lnTlToBr>
                      <a:noFill/>
                    </a:lnTlToBr>
                    <a:lnBlToTr>
                      <a:noFill/>
                    </a:lnBlToTr>
                    <a:noFill/>
                  </a:tcPr>
                </a:tc>
              </a:tr>
              <a:tr h="504056">
                <a:tc>
                  <a:txBody>
                    <a:bodyPr/>
                    <a:lstStyle/>
                    <a:p>
                      <a:pPr marL="342900" marR="0" lvl="0" indent="-342900" algn="l" defTabSz="914400" rtl="0" eaLnBrk="1" fontAlgn="ctr" latinLnBrk="1" hangingPunct="1">
                        <a:lnSpc>
                          <a:spcPct val="100000"/>
                        </a:lnSpc>
                        <a:spcBef>
                          <a:spcPct val="0"/>
                        </a:spcBef>
                        <a:spcAft>
                          <a:spcPct val="0"/>
                        </a:spcAft>
                        <a:buClrTx/>
                        <a:buSzTx/>
                        <a:buFontTx/>
                        <a:buNone/>
                        <a:tabLst/>
                      </a:pPr>
                      <a:r>
                        <a:rPr kumimoji="1" lang="en-US" altLang="ko-KR" sz="1600" b="1" i="0" u="none" strike="noStrike" cap="none" normalizeH="0" baseline="0" dirty="0" smtClean="0">
                          <a:ln>
                            <a:noFill/>
                          </a:ln>
                          <a:solidFill>
                            <a:schemeClr val="tx2"/>
                          </a:solidFill>
                          <a:effectLst/>
                          <a:latin typeface="Arial" charset="0"/>
                          <a:ea typeface="맑은 고딕" pitchFamily="50" charset="-127"/>
                          <a:cs typeface="Arial" charset="0"/>
                        </a:rPr>
                        <a:t>Indonesia</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chemeClr val="tx2"/>
                          </a:solidFill>
                          <a:effectLst/>
                          <a:latin typeface="Arial" charset="0"/>
                          <a:ea typeface="맑은 고딕" pitchFamily="50" charset="-127"/>
                          <a:cs typeface="Arial" charset="0"/>
                        </a:rPr>
                        <a:t>1998</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chemeClr val="tx2"/>
                          </a:solidFill>
                          <a:effectLst/>
                          <a:latin typeface="Arial" charset="0"/>
                          <a:ea typeface="맑은 고딕" pitchFamily="50" charset="-127"/>
                          <a:cs typeface="Arial" charset="0"/>
                        </a:rPr>
                        <a:t>1957</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chemeClr val="tx2"/>
                          </a:solidFill>
                          <a:effectLst/>
                          <a:latin typeface="Arial" charset="0"/>
                          <a:ea typeface="맑은 고딕" pitchFamily="50" charset="-127"/>
                          <a:cs typeface="Arial" charset="0"/>
                        </a:rPr>
                        <a:t>1950</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chemeClr val="tx2"/>
                          </a:solidFill>
                          <a:effectLst/>
                          <a:latin typeface="Arial" charset="0"/>
                          <a:ea typeface="맑은 고딕" pitchFamily="50" charset="-127"/>
                          <a:cs typeface="Arial" charset="0"/>
                        </a:rPr>
                        <a:t>1999</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chemeClr val="tx2"/>
                          </a:solidFill>
                          <a:effectLst/>
                          <a:latin typeface="Arial" charset="0"/>
                          <a:ea typeface="맑은 고딕" pitchFamily="50" charset="-127"/>
                          <a:cs typeface="Arial" charset="0"/>
                        </a:rPr>
                        <a:t>1958</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chemeClr val="tx2"/>
                          </a:solidFill>
                          <a:effectLst/>
                          <a:latin typeface="Arial" charset="0"/>
                          <a:ea typeface="맑은 고딕" pitchFamily="50" charset="-127"/>
                          <a:cs typeface="Arial" charset="0"/>
                        </a:rPr>
                        <a:t>1999</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chemeClr val="tx2"/>
                          </a:solidFill>
                          <a:effectLst/>
                          <a:latin typeface="Arial" charset="0"/>
                          <a:ea typeface="맑은 고딕" pitchFamily="50" charset="-127"/>
                          <a:cs typeface="Arial" charset="0"/>
                        </a:rPr>
                        <a:t>1999</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chemeClr val="tx2"/>
                          </a:solidFill>
                          <a:effectLst/>
                          <a:latin typeface="Arial" charset="0"/>
                          <a:ea typeface="맑은 고딕" pitchFamily="50" charset="-127"/>
                          <a:cs typeface="Arial" charset="0"/>
                        </a:rPr>
                        <a:t>2000</a:t>
                      </a:r>
                    </a:p>
                  </a:txBody>
                  <a:tcPr anchor="ctr" horzOverflow="overflow">
                    <a:lnL>
                      <a:noFill/>
                    </a:lnL>
                    <a:lnR>
                      <a:noFill/>
                    </a:lnR>
                    <a:lnT>
                      <a:noFill/>
                    </a:lnT>
                    <a:lnB>
                      <a:noFill/>
                    </a:lnB>
                    <a:lnTlToBr>
                      <a:noFill/>
                    </a:lnTlToBr>
                    <a:lnBlToTr>
                      <a:noFill/>
                    </a:lnBlToTr>
                    <a:noFill/>
                  </a:tcPr>
                </a:tc>
              </a:tr>
              <a:tr h="432048">
                <a:tc>
                  <a:txBody>
                    <a:bodyPr/>
                    <a:lstStyle/>
                    <a:p>
                      <a:pPr marL="342900" marR="0" lvl="0" indent="-342900" algn="l" defTabSz="914400" rtl="0" eaLnBrk="1" fontAlgn="ctr" latinLnBrk="1" hangingPunct="1">
                        <a:lnSpc>
                          <a:spcPct val="100000"/>
                        </a:lnSpc>
                        <a:spcBef>
                          <a:spcPct val="0"/>
                        </a:spcBef>
                        <a:spcAft>
                          <a:spcPct val="0"/>
                        </a:spcAft>
                        <a:buClrTx/>
                        <a:buSzTx/>
                        <a:buFontTx/>
                        <a:buNone/>
                        <a:tabLst/>
                      </a:pPr>
                      <a:r>
                        <a:rPr kumimoji="1" lang="en-US" altLang="ko-KR" sz="1600" b="1" i="0" u="none" strike="noStrike" cap="none" normalizeH="0" baseline="0" dirty="0" smtClean="0">
                          <a:ln>
                            <a:noFill/>
                          </a:ln>
                          <a:solidFill>
                            <a:srgbClr val="00B050"/>
                          </a:solidFill>
                          <a:effectLst/>
                          <a:latin typeface="Arial" charset="0"/>
                          <a:ea typeface="맑은 고딕" pitchFamily="50" charset="-127"/>
                          <a:cs typeface="Arial" charset="0"/>
                        </a:rPr>
                        <a:t>Malaysia</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60000"/>
                        <a:buFont typeface="Wingdings" pitchFamily="2" charset="2"/>
                        <a:buNone/>
                        <a:tabLst/>
                      </a:pPr>
                      <a:r>
                        <a:rPr kumimoji="1" lang="en-US" altLang="ko-KR" sz="1600" b="0" i="0" u="none" strike="noStrike" cap="none" normalizeH="0" baseline="0" dirty="0" smtClean="0">
                          <a:ln>
                            <a:noFill/>
                          </a:ln>
                          <a:solidFill>
                            <a:srgbClr val="00B050"/>
                          </a:solidFill>
                          <a:effectLst/>
                          <a:latin typeface="Arial" charset="0"/>
                          <a:ea typeface="맑은 고딕" pitchFamily="50" charset="-127"/>
                          <a:cs typeface="Arial" charset="0"/>
                        </a:rPr>
                        <a:t>No</a:t>
                      </a:r>
                      <a:endParaRPr kumimoji="1" lang="ko-KR" altLang="ko-KR" sz="1600" b="0" i="0" u="none" strike="noStrike" cap="none" normalizeH="0" baseline="0" dirty="0" smtClean="0">
                        <a:ln>
                          <a:noFill/>
                        </a:ln>
                        <a:solidFill>
                          <a:srgbClr val="00B050"/>
                        </a:solidFill>
                        <a:effectLst/>
                        <a:latin typeface="Arial" charset="0"/>
                        <a:ea typeface="맑은 고딕" pitchFamily="50" charset="-127"/>
                        <a:cs typeface="Arial"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rgbClr val="00B050"/>
                          </a:solidFill>
                          <a:effectLst/>
                          <a:latin typeface="Arial" charset="0"/>
                          <a:ea typeface="맑은 고딕" pitchFamily="50" charset="-127"/>
                          <a:cs typeface="Arial" charset="0"/>
                        </a:rPr>
                        <a:t>1961</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rgbClr val="00B050"/>
                          </a:solidFill>
                          <a:effectLst/>
                          <a:latin typeface="Arial" charset="0"/>
                          <a:ea typeface="맑은 고딕" pitchFamily="50" charset="-127"/>
                          <a:cs typeface="Arial" charset="0"/>
                        </a:rPr>
                        <a:t>1957</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rgbClr val="00B050"/>
                          </a:solidFill>
                          <a:effectLst/>
                          <a:latin typeface="Arial" charset="0"/>
                          <a:ea typeface="맑은 고딕" pitchFamily="50" charset="-127"/>
                          <a:cs typeface="Arial" charset="0"/>
                        </a:rPr>
                        <a:t>No</a:t>
                      </a:r>
                      <a:endParaRPr kumimoji="1" lang="ko-KR" altLang="ko-KR" sz="1600" b="0" i="0" u="none" strike="noStrike" cap="none" normalizeH="0" baseline="0" dirty="0" smtClean="0">
                        <a:ln>
                          <a:noFill/>
                        </a:ln>
                        <a:solidFill>
                          <a:srgbClr val="00B050"/>
                        </a:solidFill>
                        <a:effectLst/>
                        <a:latin typeface="Arial" charset="0"/>
                        <a:ea typeface="맑은 고딕" pitchFamily="50" charset="-127"/>
                        <a:cs typeface="Arial"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rgbClr val="00B050"/>
                          </a:solidFill>
                          <a:effectLst/>
                          <a:latin typeface="Arial" charset="0"/>
                          <a:ea typeface="맑은 고딕" pitchFamily="50" charset="-127"/>
                          <a:cs typeface="Arial" charset="0"/>
                        </a:rPr>
                        <a:t>1997</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60000"/>
                        <a:buFont typeface="Wingdings" pitchFamily="2" charset="2"/>
                        <a:buNone/>
                        <a:tabLst/>
                      </a:pPr>
                      <a:r>
                        <a:rPr kumimoji="1" lang="en-US" altLang="ko-KR" sz="1600" b="0" i="0" u="none" strike="noStrike" cap="none" normalizeH="0" baseline="0" dirty="0" smtClean="0">
                          <a:ln>
                            <a:noFill/>
                          </a:ln>
                          <a:solidFill>
                            <a:srgbClr val="00B050"/>
                          </a:solidFill>
                          <a:effectLst/>
                          <a:latin typeface="Arial" charset="0"/>
                          <a:ea typeface="맑은 고딕" pitchFamily="50" charset="-127"/>
                          <a:cs typeface="Arial" charset="0"/>
                        </a:rPr>
                        <a:t>No</a:t>
                      </a:r>
                      <a:endParaRPr kumimoji="1" lang="ko-KR" altLang="ko-KR" sz="1600" b="0" i="0" u="none" strike="noStrike" cap="none" normalizeH="0" baseline="0" dirty="0" smtClean="0">
                        <a:ln>
                          <a:noFill/>
                        </a:ln>
                        <a:solidFill>
                          <a:srgbClr val="00B050"/>
                        </a:solidFill>
                        <a:effectLst/>
                        <a:latin typeface="Arial" charset="0"/>
                        <a:ea typeface="맑은 고딕" pitchFamily="50" charset="-127"/>
                        <a:cs typeface="Arial"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rgbClr val="00B050"/>
                          </a:solidFill>
                          <a:effectLst/>
                          <a:latin typeface="Arial" charset="0"/>
                          <a:ea typeface="맑은 고딕" pitchFamily="50" charset="-127"/>
                          <a:cs typeface="Arial" charset="0"/>
                        </a:rPr>
                        <a:t>1997</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rgbClr val="00B050"/>
                          </a:solidFill>
                          <a:effectLst/>
                          <a:latin typeface="Arial" charset="0"/>
                          <a:ea typeface="맑은 고딕" pitchFamily="50" charset="-127"/>
                          <a:cs typeface="Arial" charset="0"/>
                        </a:rPr>
                        <a:t>2000</a:t>
                      </a:r>
                    </a:p>
                  </a:txBody>
                  <a:tcPr anchor="ctr" horzOverflow="overflow">
                    <a:lnL>
                      <a:noFill/>
                    </a:lnL>
                    <a:lnR>
                      <a:noFill/>
                    </a:lnR>
                    <a:lnT>
                      <a:noFill/>
                    </a:lnT>
                    <a:lnB>
                      <a:noFill/>
                    </a:lnB>
                    <a:lnTlToBr>
                      <a:noFill/>
                    </a:lnTlToBr>
                    <a:lnBlToTr>
                      <a:noFill/>
                    </a:lnBlToTr>
                    <a:noFill/>
                  </a:tcPr>
                </a:tc>
              </a:tr>
              <a:tr h="411295">
                <a:tc>
                  <a:txBody>
                    <a:bodyPr/>
                    <a:lstStyle/>
                    <a:p>
                      <a:pPr marL="342900" marR="0" lvl="0" indent="-342900" algn="l" defTabSz="914400" rtl="0" eaLnBrk="1" fontAlgn="ctr" latinLnBrk="1" hangingPunct="1">
                        <a:lnSpc>
                          <a:spcPct val="100000"/>
                        </a:lnSpc>
                        <a:spcBef>
                          <a:spcPct val="0"/>
                        </a:spcBef>
                        <a:spcAft>
                          <a:spcPct val="0"/>
                        </a:spcAft>
                        <a:buClrTx/>
                        <a:buSzTx/>
                        <a:buFontTx/>
                        <a:buNone/>
                        <a:tabLst/>
                      </a:pPr>
                      <a:r>
                        <a:rPr kumimoji="1" lang="en-US" altLang="ko-KR" sz="1600" b="1" i="0" u="none" strike="noStrike" cap="none" normalizeH="0" baseline="0" dirty="0" smtClean="0">
                          <a:ln>
                            <a:noFill/>
                          </a:ln>
                          <a:solidFill>
                            <a:srgbClr val="7030A0"/>
                          </a:solidFill>
                          <a:effectLst/>
                          <a:latin typeface="Arial" charset="0"/>
                          <a:ea typeface="맑은 고딕" pitchFamily="50" charset="-127"/>
                          <a:cs typeface="Arial" charset="0"/>
                        </a:rPr>
                        <a:t>Thailand</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60000"/>
                        <a:buFont typeface="Wingdings" pitchFamily="2" charset="2"/>
                        <a:buNone/>
                        <a:tabLst/>
                      </a:pPr>
                      <a:r>
                        <a:rPr kumimoji="1" lang="en-US" altLang="ko-KR" sz="1600" b="0" i="0" u="none" strike="noStrike" cap="none" normalizeH="0" baseline="0" dirty="0" smtClean="0">
                          <a:ln>
                            <a:noFill/>
                          </a:ln>
                          <a:solidFill>
                            <a:srgbClr val="7030A0"/>
                          </a:solidFill>
                          <a:effectLst/>
                          <a:latin typeface="Arial" charset="0"/>
                          <a:ea typeface="맑은 고딕" pitchFamily="50" charset="-127"/>
                          <a:cs typeface="Arial" charset="0"/>
                        </a:rPr>
                        <a:t>No</a:t>
                      </a:r>
                      <a:endParaRPr kumimoji="1" lang="ko-KR" altLang="ko-KR" sz="1600" b="0" i="0" u="none" strike="noStrike" cap="none" normalizeH="0" baseline="0" dirty="0" smtClean="0">
                        <a:ln>
                          <a:noFill/>
                        </a:ln>
                        <a:solidFill>
                          <a:srgbClr val="7030A0"/>
                        </a:solidFill>
                        <a:effectLst/>
                        <a:latin typeface="Arial" charset="0"/>
                        <a:ea typeface="맑은 고딕" pitchFamily="50" charset="-127"/>
                        <a:cs typeface="Arial"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rgbClr val="7030A0"/>
                          </a:solidFill>
                          <a:effectLst/>
                          <a:latin typeface="Arial" charset="0"/>
                          <a:ea typeface="맑은 고딕" pitchFamily="50" charset="-127"/>
                          <a:cs typeface="Arial" charset="0"/>
                        </a:rPr>
                        <a:t>No</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rgbClr val="7030A0"/>
                          </a:solidFill>
                          <a:effectLst/>
                          <a:latin typeface="Arial" charset="0"/>
                          <a:ea typeface="굴림" charset="-127"/>
                          <a:cs typeface="Arial" charset="0"/>
                        </a:rPr>
                        <a:t>1969</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rgbClr val="7030A0"/>
                          </a:solidFill>
                          <a:effectLst/>
                          <a:latin typeface="Arial" charset="0"/>
                          <a:ea typeface="굴림" charset="-127"/>
                          <a:cs typeface="Arial" charset="0"/>
                        </a:rPr>
                        <a:t>1969</a:t>
                      </a:r>
                      <a:endParaRPr kumimoji="1" lang="ko-KR" altLang="ko-KR" sz="1600" b="0" i="0" u="none" strike="noStrike" cap="none" normalizeH="0" baseline="0" dirty="0" smtClean="0">
                        <a:ln>
                          <a:noFill/>
                        </a:ln>
                        <a:solidFill>
                          <a:srgbClr val="7030A0"/>
                        </a:solidFill>
                        <a:effectLst/>
                        <a:latin typeface="Arial" charset="0"/>
                        <a:ea typeface="굴림" charset="-127"/>
                        <a:cs typeface="Arial"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rgbClr val="7030A0"/>
                          </a:solidFill>
                          <a:effectLst/>
                          <a:latin typeface="Arial" charset="0"/>
                          <a:ea typeface="굴림" charset="-127"/>
                          <a:cs typeface="Arial" charset="0"/>
                        </a:rPr>
                        <a:t>2004</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60000"/>
                        <a:buFont typeface="Wingdings" pitchFamily="2" charset="2"/>
                        <a:buNone/>
                        <a:tabLst/>
                      </a:pPr>
                      <a:r>
                        <a:rPr kumimoji="1" lang="en-US" altLang="ko-KR" sz="1600" b="0" i="0" u="none" strike="noStrike" cap="none" normalizeH="0" baseline="0" dirty="0" smtClean="0">
                          <a:ln>
                            <a:noFill/>
                          </a:ln>
                          <a:solidFill>
                            <a:srgbClr val="7030A0"/>
                          </a:solidFill>
                          <a:effectLst/>
                          <a:latin typeface="Arial" charset="0"/>
                          <a:ea typeface="굴림" charset="-127"/>
                          <a:cs typeface="Arial" charset="0"/>
                        </a:rPr>
                        <a:t>2001</a:t>
                      </a:r>
                      <a:endParaRPr kumimoji="1" lang="ko-KR" altLang="ko-KR" sz="1600" b="0" i="0" u="none" strike="noStrike" cap="none" normalizeH="0" baseline="0" dirty="0" smtClean="0">
                        <a:ln>
                          <a:noFill/>
                        </a:ln>
                        <a:solidFill>
                          <a:srgbClr val="7030A0"/>
                        </a:solidFill>
                        <a:effectLst/>
                        <a:latin typeface="Arial" charset="0"/>
                        <a:ea typeface="굴림" charset="-127"/>
                        <a:cs typeface="Arial"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rgbClr val="7030A0"/>
                          </a:solidFill>
                          <a:effectLst/>
                          <a:latin typeface="Arial" charset="0"/>
                          <a:ea typeface="굴림" charset="-127"/>
                          <a:cs typeface="Arial" charset="0"/>
                        </a:rPr>
                        <a:t>1999</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rgbClr val="7030A0"/>
                          </a:solidFill>
                          <a:effectLst/>
                          <a:latin typeface="Arial" charset="0"/>
                          <a:ea typeface="굴림" charset="-127"/>
                          <a:cs typeface="Arial" charset="0"/>
                        </a:rPr>
                        <a:t>No</a:t>
                      </a:r>
                    </a:p>
                  </a:txBody>
                  <a:tcPr anchor="ctr" horzOverflow="overflow">
                    <a:lnL>
                      <a:noFill/>
                    </a:lnL>
                    <a:lnR>
                      <a:noFill/>
                    </a:lnR>
                    <a:lnT>
                      <a:noFill/>
                    </a:lnT>
                    <a:lnB>
                      <a:noFill/>
                    </a:lnB>
                    <a:lnTlToBr>
                      <a:noFill/>
                    </a:lnTlToBr>
                    <a:lnBlToTr>
                      <a:noFill/>
                    </a:lnBlToTr>
                    <a:noFill/>
                  </a:tcPr>
                </a:tc>
              </a:tr>
              <a:tr h="380793">
                <a:tc>
                  <a:txBody>
                    <a:bodyPr/>
                    <a:lstStyle/>
                    <a:p>
                      <a:pPr marL="342900" marR="0" lvl="0" indent="-342900" algn="l" defTabSz="914400" rtl="0" eaLnBrk="1" fontAlgn="ctr" latinLnBrk="1" hangingPunct="1">
                        <a:lnSpc>
                          <a:spcPct val="100000"/>
                        </a:lnSpc>
                        <a:spcBef>
                          <a:spcPct val="0"/>
                        </a:spcBef>
                        <a:spcAft>
                          <a:spcPct val="0"/>
                        </a:spcAft>
                        <a:buClrTx/>
                        <a:buSzTx/>
                        <a:buFontTx/>
                        <a:buNone/>
                        <a:tabLst/>
                      </a:pPr>
                      <a:r>
                        <a:rPr kumimoji="1" lang="en-US" altLang="ko-KR" sz="1600" b="1" i="0" u="none" strike="noStrike" cap="none" normalizeH="0" baseline="0" dirty="0" smtClean="0">
                          <a:ln>
                            <a:noFill/>
                          </a:ln>
                          <a:solidFill>
                            <a:schemeClr val="accent2"/>
                          </a:solidFill>
                          <a:effectLst/>
                          <a:latin typeface="Arial" charset="0"/>
                          <a:ea typeface="맑은 고딕" pitchFamily="50" charset="-127"/>
                          <a:cs typeface="Arial" charset="0"/>
                        </a:rPr>
                        <a:t>Vietnam</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60000"/>
                        <a:buFont typeface="Wingdings" pitchFamily="2" charset="2"/>
                        <a:buNone/>
                        <a:tabLst/>
                      </a:pPr>
                      <a:r>
                        <a:rPr kumimoji="1" lang="en-US" altLang="ko-KR" sz="1600" b="0" i="0" u="none" strike="noStrike" cap="none" normalizeH="0" baseline="0" dirty="0" smtClean="0">
                          <a:ln>
                            <a:noFill/>
                          </a:ln>
                          <a:solidFill>
                            <a:schemeClr val="accent2"/>
                          </a:solidFill>
                          <a:effectLst/>
                          <a:latin typeface="Arial" charset="0"/>
                          <a:ea typeface="맑은 고딕" pitchFamily="50" charset="-127"/>
                          <a:cs typeface="Arial" charset="0"/>
                        </a:rPr>
                        <a:t>No</a:t>
                      </a:r>
                      <a:endParaRPr kumimoji="1" lang="ko-KR" altLang="ko-KR" sz="1600" b="0" i="0" u="none" strike="noStrike" cap="none" normalizeH="0" baseline="0" dirty="0" smtClean="0">
                        <a:ln>
                          <a:noFill/>
                        </a:ln>
                        <a:solidFill>
                          <a:schemeClr val="accent2"/>
                        </a:solidFill>
                        <a:effectLst/>
                        <a:latin typeface="Arial" charset="0"/>
                        <a:ea typeface="맑은 고딕" pitchFamily="50" charset="-127"/>
                        <a:cs typeface="Arial"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chemeClr val="accent2"/>
                          </a:solidFill>
                          <a:effectLst/>
                          <a:latin typeface="Arial" charset="0"/>
                          <a:ea typeface="맑은 고딕" pitchFamily="50" charset="-127"/>
                          <a:cs typeface="Arial" charset="0"/>
                        </a:rPr>
                        <a:t>No</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chemeClr val="accent2"/>
                          </a:solidFill>
                          <a:effectLst/>
                          <a:latin typeface="Arial" charset="0"/>
                          <a:ea typeface="굴림" charset="-127"/>
                          <a:cs typeface="Arial" charset="0"/>
                        </a:rPr>
                        <a:t>2007</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chemeClr val="accent2"/>
                          </a:solidFill>
                          <a:effectLst/>
                          <a:latin typeface="Arial" charset="0"/>
                          <a:ea typeface="굴림" charset="-127"/>
                          <a:cs typeface="Arial" charset="0"/>
                        </a:rPr>
                        <a:t>No</a:t>
                      </a:r>
                      <a:endParaRPr kumimoji="1" lang="ko-KR" altLang="ko-KR" sz="1600" b="0" i="0" u="none" strike="noStrike" cap="none" normalizeH="0" baseline="0" dirty="0" smtClean="0">
                        <a:ln>
                          <a:noFill/>
                        </a:ln>
                        <a:solidFill>
                          <a:schemeClr val="accent2"/>
                        </a:solidFill>
                        <a:effectLst/>
                        <a:latin typeface="Arial" charset="0"/>
                        <a:ea typeface="굴림" charset="-127"/>
                        <a:cs typeface="Arial"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chemeClr val="accent2"/>
                          </a:solidFill>
                          <a:effectLst/>
                          <a:latin typeface="Arial" charset="0"/>
                          <a:ea typeface="굴림" charset="-127"/>
                          <a:cs typeface="Arial" charset="0"/>
                        </a:rPr>
                        <a:t>2003</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60000"/>
                        <a:buFont typeface="Wingdings" pitchFamily="2" charset="2"/>
                        <a:buNone/>
                        <a:tabLst/>
                      </a:pPr>
                      <a:r>
                        <a:rPr kumimoji="1" lang="en-US" altLang="ko-KR" sz="1600" b="0" i="0" u="none" strike="noStrike" cap="none" normalizeH="0" baseline="0" dirty="0" smtClean="0">
                          <a:ln>
                            <a:noFill/>
                          </a:ln>
                          <a:solidFill>
                            <a:schemeClr val="accent2"/>
                          </a:solidFill>
                          <a:effectLst/>
                          <a:latin typeface="Arial" charset="0"/>
                          <a:ea typeface="굴림" charset="-127"/>
                          <a:cs typeface="Arial" charset="0"/>
                        </a:rPr>
                        <a:t>2000</a:t>
                      </a:r>
                      <a:endParaRPr kumimoji="1" lang="ko-KR" altLang="ko-KR" sz="1600" b="0" i="0" u="none" strike="noStrike" cap="none" normalizeH="0" baseline="0" dirty="0" smtClean="0">
                        <a:ln>
                          <a:noFill/>
                        </a:ln>
                        <a:solidFill>
                          <a:schemeClr val="accent2"/>
                        </a:solidFill>
                        <a:effectLst/>
                        <a:latin typeface="Arial" charset="0"/>
                        <a:ea typeface="굴림" charset="-127"/>
                        <a:cs typeface="Arial"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chemeClr val="accent2"/>
                          </a:solidFill>
                          <a:effectLst/>
                          <a:latin typeface="Arial" charset="0"/>
                          <a:ea typeface="굴림" charset="-127"/>
                          <a:cs typeface="Arial" charset="0"/>
                        </a:rPr>
                        <a:t>1997</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chemeClr val="accent2"/>
                          </a:solidFill>
                          <a:effectLst/>
                          <a:latin typeface="Arial" charset="0"/>
                          <a:ea typeface="굴림" charset="-127"/>
                          <a:cs typeface="Arial" charset="0"/>
                        </a:rPr>
                        <a:t>1997</a:t>
                      </a:r>
                    </a:p>
                  </a:txBody>
                  <a:tcPr anchor="ctr" horzOverflow="overflow">
                    <a:lnL>
                      <a:noFill/>
                    </a:lnL>
                    <a:lnR>
                      <a:noFill/>
                    </a:lnR>
                    <a:lnT>
                      <a:noFill/>
                    </a:lnT>
                    <a:lnB>
                      <a:noFill/>
                    </a:lnB>
                    <a:lnTlToBr>
                      <a:noFill/>
                    </a:lnTlToBr>
                    <a:lnBlToTr>
                      <a:noFill/>
                    </a:lnBlToTr>
                    <a:noFill/>
                  </a:tcPr>
                </a:tc>
              </a:tr>
              <a:tr h="576064">
                <a:tc>
                  <a:txBody>
                    <a:bodyPr/>
                    <a:lstStyle/>
                    <a:p>
                      <a:pPr marL="342900" marR="0" lvl="0" indent="-342900" algn="l" defTabSz="914400" rtl="0" eaLnBrk="1" fontAlgn="ctr" latinLnBrk="1" hangingPunct="1">
                        <a:lnSpc>
                          <a:spcPct val="100000"/>
                        </a:lnSpc>
                        <a:spcBef>
                          <a:spcPct val="0"/>
                        </a:spcBef>
                        <a:spcAft>
                          <a:spcPct val="0"/>
                        </a:spcAft>
                        <a:buClrTx/>
                        <a:buSzTx/>
                        <a:buFontTx/>
                        <a:buNone/>
                        <a:tabLst/>
                      </a:pPr>
                      <a:r>
                        <a:rPr kumimoji="1" lang="en-US" altLang="ko-KR" sz="1600" b="1" i="0" u="none" strike="noStrike" cap="none" normalizeH="0" baseline="0" dirty="0" smtClean="0">
                          <a:ln>
                            <a:noFill/>
                          </a:ln>
                          <a:solidFill>
                            <a:schemeClr val="tx1"/>
                          </a:solidFill>
                          <a:effectLst/>
                          <a:latin typeface="Arial" charset="0"/>
                          <a:ea typeface="맑은 고딕" pitchFamily="50" charset="-127"/>
                          <a:cs typeface="Arial" charset="0"/>
                        </a:rPr>
                        <a:t>Korea</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60000"/>
                        <a:buFont typeface="Wingdings" pitchFamily="2" charset="2"/>
                        <a:buNone/>
                        <a:tabLst/>
                      </a:pPr>
                      <a:r>
                        <a:rPr kumimoji="1" lang="en-US" altLang="ko-KR" sz="1600" b="1" i="0" u="none" strike="noStrike" cap="none" normalizeH="0" baseline="0" dirty="0" smtClean="0">
                          <a:ln>
                            <a:noFill/>
                          </a:ln>
                          <a:solidFill>
                            <a:schemeClr val="tx1"/>
                          </a:solidFill>
                          <a:effectLst/>
                          <a:latin typeface="Arial" charset="0"/>
                          <a:ea typeface="맑은 고딕" pitchFamily="50" charset="-127"/>
                          <a:cs typeface="Arial" charset="0"/>
                        </a:rPr>
                        <a:t>No</a:t>
                      </a:r>
                      <a:endParaRPr kumimoji="1" lang="ko-KR" altLang="ko-KR" sz="1600" b="1" i="0" u="none" strike="noStrike" cap="none" normalizeH="0" baseline="0" dirty="0" smtClean="0">
                        <a:ln>
                          <a:noFill/>
                        </a:ln>
                        <a:solidFill>
                          <a:schemeClr val="tx1"/>
                        </a:solidFill>
                        <a:effectLst/>
                        <a:latin typeface="Arial" charset="0"/>
                        <a:ea typeface="맑은 고딕" pitchFamily="50" charset="-127"/>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60000"/>
                        <a:buFont typeface="Wingdings" pitchFamily="2" charset="2"/>
                        <a:buNone/>
                        <a:tabLst/>
                      </a:pPr>
                      <a:r>
                        <a:rPr kumimoji="1" lang="en-US" altLang="ko-KR" sz="1600" b="1" i="0" u="none" strike="noStrike" cap="none" normalizeH="0" baseline="0" dirty="0" smtClean="0">
                          <a:ln>
                            <a:noFill/>
                          </a:ln>
                          <a:solidFill>
                            <a:schemeClr val="tx1"/>
                          </a:solidFill>
                          <a:effectLst/>
                          <a:latin typeface="Arial" charset="0"/>
                          <a:ea typeface="맑은 고딕" pitchFamily="50" charset="-127"/>
                          <a:cs typeface="Arial" charset="0"/>
                        </a:rPr>
                        <a:t>No</a:t>
                      </a:r>
                      <a:endParaRPr kumimoji="1" lang="ko-KR" altLang="ko-KR" sz="1600" b="1" i="0" u="none" strike="noStrike" cap="none" normalizeH="0" baseline="0" dirty="0" smtClean="0">
                        <a:ln>
                          <a:noFill/>
                        </a:ln>
                        <a:solidFill>
                          <a:schemeClr val="tx1"/>
                        </a:solidFill>
                        <a:effectLst/>
                        <a:latin typeface="Arial" charset="0"/>
                        <a:ea typeface="맑은 고딕" pitchFamily="50" charset="-127"/>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60000"/>
                        <a:buFont typeface="Wingdings" pitchFamily="2" charset="2"/>
                        <a:buNone/>
                        <a:tabLst/>
                      </a:pPr>
                      <a:r>
                        <a:rPr kumimoji="1" lang="en-US" altLang="ko-KR" sz="1600" b="1" i="0" u="none" strike="noStrike" cap="none" normalizeH="0" baseline="0" dirty="0" smtClean="0">
                          <a:ln>
                            <a:noFill/>
                          </a:ln>
                          <a:solidFill>
                            <a:schemeClr val="tx1"/>
                          </a:solidFill>
                          <a:effectLst/>
                          <a:latin typeface="Arial" charset="0"/>
                          <a:ea typeface="맑은 고딕" pitchFamily="50" charset="-127"/>
                          <a:cs typeface="Arial" charset="0"/>
                        </a:rPr>
                        <a:t>No</a:t>
                      </a:r>
                      <a:endParaRPr kumimoji="1" lang="ko-KR" altLang="ko-KR" sz="1600" b="1" i="0" u="none" strike="noStrike" cap="none" normalizeH="0" baseline="0" dirty="0" smtClean="0">
                        <a:ln>
                          <a:noFill/>
                        </a:ln>
                        <a:solidFill>
                          <a:schemeClr val="tx1"/>
                        </a:solidFill>
                        <a:effectLst/>
                        <a:latin typeface="Arial" charset="0"/>
                        <a:ea typeface="맑은 고딕" pitchFamily="50" charset="-127"/>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hlink"/>
                        </a:buClr>
                        <a:buSzPct val="60000"/>
                        <a:buFont typeface="Wingdings" pitchFamily="2" charset="2"/>
                        <a:buNone/>
                        <a:tabLst/>
                      </a:pPr>
                      <a:r>
                        <a:rPr kumimoji="1" lang="en-US" altLang="ko-KR" sz="1600" b="1" i="0" u="none" strike="noStrike" cap="none" normalizeH="0" baseline="0" dirty="0" smtClean="0">
                          <a:ln>
                            <a:noFill/>
                          </a:ln>
                          <a:solidFill>
                            <a:schemeClr val="tx1"/>
                          </a:solidFill>
                          <a:effectLst/>
                          <a:latin typeface="Arial" charset="0"/>
                          <a:ea typeface="맑은 고딕" pitchFamily="50" charset="-127"/>
                          <a:cs typeface="Arial" charset="0"/>
                        </a:rPr>
                        <a:t>No</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600" b="1" i="0" u="none" strike="noStrike" cap="none" normalizeH="0" baseline="0" dirty="0" smtClean="0">
                          <a:ln>
                            <a:noFill/>
                          </a:ln>
                          <a:solidFill>
                            <a:schemeClr val="tx1"/>
                          </a:solidFill>
                          <a:effectLst/>
                          <a:latin typeface="Arial" charset="0"/>
                          <a:ea typeface="맑은 고딕" pitchFamily="50" charset="-127"/>
                          <a:cs typeface="Arial" charset="0"/>
                        </a:rPr>
                        <a:t>1999</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600" b="1" i="0" u="none" strike="noStrike" cap="none" normalizeH="0" baseline="0" dirty="0" smtClean="0">
                          <a:ln>
                            <a:noFill/>
                          </a:ln>
                          <a:solidFill>
                            <a:schemeClr val="tx1"/>
                          </a:solidFill>
                          <a:effectLst/>
                          <a:latin typeface="Arial" charset="0"/>
                          <a:ea typeface="맑은 고딕" pitchFamily="50" charset="-127"/>
                          <a:cs typeface="Arial" charset="0"/>
                        </a:rPr>
                        <a:t>2001</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600" b="1" i="0" u="none" strike="noStrike" cap="none" normalizeH="0" baseline="0" dirty="0" smtClean="0">
                          <a:ln>
                            <a:noFill/>
                          </a:ln>
                          <a:solidFill>
                            <a:schemeClr val="tx1"/>
                          </a:solidFill>
                          <a:effectLst/>
                          <a:latin typeface="Arial" charset="0"/>
                          <a:ea typeface="맑은 고딕" pitchFamily="50" charset="-127"/>
                          <a:cs typeface="Arial" charset="0"/>
                        </a:rPr>
                        <a:t>1997</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ko-KR" sz="1600" b="1" i="0" u="none" strike="noStrike" cap="none" normalizeH="0" baseline="0" dirty="0" smtClean="0">
                          <a:ln>
                            <a:noFill/>
                          </a:ln>
                          <a:solidFill>
                            <a:schemeClr val="tx1"/>
                          </a:solidFill>
                          <a:effectLst/>
                          <a:latin typeface="Arial" charset="0"/>
                          <a:ea typeface="맑은 고딕" pitchFamily="50" charset="-127"/>
                          <a:cs typeface="Arial" charset="0"/>
                        </a:rPr>
                        <a:t>1998</a:t>
                      </a:r>
                    </a:p>
                  </a:txBody>
                  <a:tcPr anchor="ctr" horzOverflow="overflow">
                    <a:lnL>
                      <a:noFill/>
                    </a:lnL>
                    <a:lnR>
                      <a:noFill/>
                    </a:lnR>
                    <a:lnT>
                      <a:noFill/>
                    </a:lnT>
                    <a:lnB>
                      <a:noFill/>
                    </a:lnB>
                    <a:lnTlToBr>
                      <a:noFill/>
                    </a:lnTlToBr>
                    <a:lnBlToTr>
                      <a:noFill/>
                    </a:lnBlToTr>
                    <a:noFill/>
                  </a:tcPr>
                </a:tc>
              </a:tr>
            </a:tbl>
          </a:graphicData>
        </a:graphic>
      </p:graphicFrame>
      <p:sp>
        <p:nvSpPr>
          <p:cNvPr id="4" name="슬라이드 번호 개체 틀 3"/>
          <p:cNvSpPr>
            <a:spLocks noGrp="1"/>
          </p:cNvSpPr>
          <p:nvPr>
            <p:ph type="sldNum" sz="quarter" idx="12"/>
          </p:nvPr>
        </p:nvSpPr>
        <p:spPr/>
        <p:txBody>
          <a:bodyPr/>
          <a:lstStyle/>
          <a:p>
            <a:pPr>
              <a:defRPr/>
            </a:pPr>
            <a:fld id="{67F4F522-3F00-44EF-998E-74F92F689B1A}" type="slidenum">
              <a:rPr lang="en-US" altLang="ko-KR" smtClean="0"/>
              <a:pPr>
                <a:defRPr/>
              </a:pPr>
              <a:t>20</a:t>
            </a:fld>
            <a:endParaRPr lang="en-US" altLang="ko-KR"/>
          </a:p>
        </p:txBody>
      </p:sp>
      <p:pic>
        <p:nvPicPr>
          <p:cNvPr id="5" name="그림 4" descr="ilo.jpg"/>
          <p:cNvPicPr>
            <a:picLocks noChangeAspect="1"/>
          </p:cNvPicPr>
          <p:nvPr/>
        </p:nvPicPr>
        <p:blipFill>
          <a:blip r:embed="rId2" cstate="print"/>
          <a:srcRect/>
          <a:stretch>
            <a:fillRect/>
          </a:stretch>
        </p:blipFill>
        <p:spPr bwMode="auto">
          <a:xfrm>
            <a:off x="251520" y="188640"/>
            <a:ext cx="1247767" cy="98301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ctrTitle"/>
          </p:nvPr>
        </p:nvSpPr>
        <p:spPr>
          <a:xfrm>
            <a:off x="685800" y="2679055"/>
            <a:ext cx="7772400" cy="1470025"/>
          </a:xfrm>
        </p:spPr>
        <p:txBody>
          <a:bodyPr/>
          <a:lstStyle/>
          <a:p>
            <a:pPr eaLnBrk="1" hangingPunct="1"/>
            <a:r>
              <a:rPr lang="en-US" altLang="ko-KR" b="1" dirty="0" smtClean="0">
                <a:latin typeface="Arial" charset="0"/>
              </a:rPr>
              <a:t>OECD </a:t>
            </a:r>
            <a:r>
              <a:rPr lang="ko-KR" altLang="en-US" b="1" dirty="0" smtClean="0">
                <a:latin typeface="Arial" charset="0"/>
              </a:rPr>
              <a:t>다국적기업 가이드라인</a:t>
            </a:r>
            <a:r>
              <a:rPr lang="en-US" altLang="ko-KR" b="1" dirty="0" smtClean="0">
                <a:latin typeface="Arial" charset="0"/>
              </a:rPr>
              <a:t>Guidelines </a:t>
            </a:r>
            <a:r>
              <a:rPr lang="en-US" altLang="ko-KR" b="1" dirty="0" smtClean="0">
                <a:latin typeface="Arial" charset="0"/>
              </a:rPr>
              <a:t>for Multinational Enterprises</a:t>
            </a:r>
          </a:p>
        </p:txBody>
      </p:sp>
      <p:pic>
        <p:nvPicPr>
          <p:cNvPr id="27652" name="그림 3" descr="OECD_grey_logo.jpg"/>
          <p:cNvPicPr>
            <a:picLocks noChangeAspect="1"/>
          </p:cNvPicPr>
          <p:nvPr/>
        </p:nvPicPr>
        <p:blipFill>
          <a:blip r:embed="rId2" cstate="print"/>
          <a:srcRect/>
          <a:stretch>
            <a:fillRect/>
          </a:stretch>
        </p:blipFill>
        <p:spPr bwMode="auto">
          <a:xfrm>
            <a:off x="285750" y="214313"/>
            <a:ext cx="1928813" cy="1946275"/>
          </a:xfrm>
          <a:prstGeom prst="rect">
            <a:avLst/>
          </a:prstGeom>
          <a:noFill/>
          <a:ln w="9525">
            <a:noFill/>
            <a:miter lim="800000"/>
            <a:headEnd/>
            <a:tailEnd/>
          </a:ln>
        </p:spPr>
      </p:pic>
      <p:sp>
        <p:nvSpPr>
          <p:cNvPr id="5" name="슬라이드 번호 개체 틀 4"/>
          <p:cNvSpPr>
            <a:spLocks noGrp="1"/>
          </p:cNvSpPr>
          <p:nvPr>
            <p:ph type="sldNum" sz="quarter" idx="12"/>
          </p:nvPr>
        </p:nvSpPr>
        <p:spPr/>
        <p:txBody>
          <a:bodyPr/>
          <a:lstStyle/>
          <a:p>
            <a:pPr>
              <a:defRPr/>
            </a:pPr>
            <a:fld id="{828D83E7-2E49-4729-A80D-2B75385487DE}" type="slidenum">
              <a:rPr lang="en-US" altLang="ko-KR" smtClean="0"/>
              <a:pPr>
                <a:defRPr/>
              </a:pPr>
              <a:t>21</a:t>
            </a:fld>
            <a:endParaRPr lang="en-US" altLang="ko-K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ko-KR" dirty="0" smtClean="0">
                <a:latin typeface="Arial Black" pitchFamily="34" charset="0"/>
              </a:rPr>
              <a:t>OECD</a:t>
            </a:r>
            <a:r>
              <a:rPr lang="ko-KR" altLang="en-US" dirty="0" smtClean="0">
                <a:latin typeface="Arial Black" pitchFamily="34" charset="0"/>
              </a:rPr>
              <a:t>란</a:t>
            </a:r>
            <a:r>
              <a:rPr lang="en-US" altLang="ko-KR" dirty="0" smtClean="0">
                <a:latin typeface="Arial Black" pitchFamily="34" charset="0"/>
              </a:rPr>
              <a:t>?</a:t>
            </a:r>
            <a:endParaRPr lang="en-US" altLang="ko-KR" dirty="0" smtClean="0">
              <a:latin typeface="Arial Black" pitchFamily="34" charset="0"/>
            </a:endParaRPr>
          </a:p>
        </p:txBody>
      </p:sp>
      <p:sp>
        <p:nvSpPr>
          <p:cNvPr id="31747" name="Rectangle 3"/>
          <p:cNvSpPr>
            <a:spLocks noGrp="1" noChangeArrowheads="1"/>
          </p:cNvSpPr>
          <p:nvPr>
            <p:ph idx="1"/>
          </p:nvPr>
        </p:nvSpPr>
        <p:spPr>
          <a:xfrm>
            <a:off x="457200" y="1600200"/>
            <a:ext cx="7400925" cy="4781128"/>
          </a:xfrm>
        </p:spPr>
        <p:txBody>
          <a:bodyPr rtlCol="0">
            <a:normAutofit fontScale="85000" lnSpcReduction="10000"/>
          </a:bodyPr>
          <a:lstStyle/>
          <a:p>
            <a:pPr eaLnBrk="1" fontAlgn="auto" hangingPunct="1">
              <a:lnSpc>
                <a:spcPct val="90000"/>
              </a:lnSpc>
              <a:spcAft>
                <a:spcPts val="0"/>
              </a:spcAft>
              <a:buFont typeface="Arial" pitchFamily="34" charset="0"/>
              <a:buChar char="•"/>
              <a:defRPr/>
            </a:pPr>
            <a:r>
              <a:rPr lang="ko-KR" altLang="en-US" sz="3100" b="1" dirty="0" smtClean="0">
                <a:latin typeface="Arial Unicode MS" pitchFamily="50" charset="-127"/>
                <a:ea typeface="Arial Unicode MS" pitchFamily="50" charset="-127"/>
                <a:cs typeface="Arial Unicode MS" pitchFamily="50" charset="-127"/>
              </a:rPr>
              <a:t>경제협력개발기구</a:t>
            </a:r>
            <a:r>
              <a:rPr lang="en-US" altLang="ko-KR" sz="3100" b="1" dirty="0" smtClean="0">
                <a:latin typeface="Arial Unicode MS" pitchFamily="50" charset="-127"/>
                <a:ea typeface="Arial Unicode MS" pitchFamily="50" charset="-127"/>
                <a:cs typeface="Arial Unicode MS" pitchFamily="50" charset="-127"/>
              </a:rPr>
              <a:t>Organization </a:t>
            </a:r>
            <a:r>
              <a:rPr lang="en-US" altLang="ko-KR" sz="3100" b="1" dirty="0" smtClean="0">
                <a:latin typeface="Arial Unicode MS" pitchFamily="50" charset="-127"/>
                <a:ea typeface="Arial Unicode MS" pitchFamily="50" charset="-127"/>
                <a:cs typeface="Arial Unicode MS" pitchFamily="50" charset="-127"/>
              </a:rPr>
              <a:t>for Economic Cooperation &amp; Development</a:t>
            </a:r>
          </a:p>
          <a:p>
            <a:pPr eaLnBrk="1" fontAlgn="auto" hangingPunct="1">
              <a:lnSpc>
                <a:spcPct val="90000"/>
              </a:lnSpc>
              <a:spcAft>
                <a:spcPts val="0"/>
              </a:spcAft>
              <a:buFont typeface="Arial" pitchFamily="34" charset="0"/>
              <a:buChar char="•"/>
              <a:defRPr/>
            </a:pPr>
            <a:r>
              <a:rPr lang="en-US" altLang="ko-KR" sz="3100" dirty="0" smtClean="0">
                <a:latin typeface="Arial Unicode MS" pitchFamily="50" charset="-127"/>
                <a:ea typeface="Arial Unicode MS" pitchFamily="50" charset="-127"/>
                <a:cs typeface="Arial Unicode MS" pitchFamily="50" charset="-127"/>
              </a:rPr>
              <a:t>“</a:t>
            </a:r>
            <a:r>
              <a:rPr lang="ko-KR" altLang="en-US" sz="3100" dirty="0" smtClean="0">
                <a:latin typeface="Arial Unicode MS" pitchFamily="50" charset="-127"/>
                <a:ea typeface="Arial Unicode MS" pitchFamily="50" charset="-127"/>
                <a:cs typeface="Arial Unicode MS" pitchFamily="50" charset="-127"/>
              </a:rPr>
              <a:t>시장경제</a:t>
            </a:r>
            <a:r>
              <a:rPr lang="en-US" altLang="ko-KR" sz="3100" dirty="0" smtClean="0">
                <a:latin typeface="Arial Unicode MS" pitchFamily="50" charset="-127"/>
                <a:ea typeface="Arial Unicode MS" pitchFamily="50" charset="-127"/>
                <a:cs typeface="Arial Unicode MS" pitchFamily="50" charset="-127"/>
              </a:rPr>
              <a:t>”</a:t>
            </a:r>
            <a:r>
              <a:rPr lang="ko-KR" altLang="en-US" sz="3100" dirty="0" smtClean="0">
                <a:latin typeface="Arial Unicode MS" pitchFamily="50" charset="-127"/>
                <a:ea typeface="Arial Unicode MS" pitchFamily="50" charset="-127"/>
                <a:cs typeface="Arial Unicode MS" pitchFamily="50" charset="-127"/>
              </a:rPr>
              <a:t> </a:t>
            </a:r>
            <a:r>
              <a:rPr lang="ko-KR" altLang="en-US" sz="3100" dirty="0" smtClean="0">
                <a:latin typeface="Arial Unicode MS" pitchFamily="50" charset="-127"/>
                <a:ea typeface="Arial Unicode MS" pitchFamily="50" charset="-127"/>
                <a:cs typeface="Arial Unicode MS" pitchFamily="50" charset="-127"/>
              </a:rPr>
              <a:t>구축을 위한 부자나라들의 모임</a:t>
            </a:r>
            <a:endParaRPr lang="en-US" altLang="ko-KR" sz="3100" dirty="0" smtClean="0">
              <a:latin typeface="Arial Unicode MS" pitchFamily="50" charset="-127"/>
              <a:ea typeface="Arial Unicode MS" pitchFamily="50" charset="-127"/>
              <a:cs typeface="Arial Unicode MS" pitchFamily="50" charset="-127"/>
            </a:endParaRPr>
          </a:p>
          <a:p>
            <a:pPr eaLnBrk="1" fontAlgn="auto" hangingPunct="1">
              <a:lnSpc>
                <a:spcPct val="90000"/>
              </a:lnSpc>
              <a:spcAft>
                <a:spcPts val="0"/>
              </a:spcAft>
              <a:buFont typeface="Arial" pitchFamily="34" charset="0"/>
              <a:buChar char="•"/>
              <a:defRPr/>
            </a:pPr>
            <a:r>
              <a:rPr lang="en-US" altLang="ko-KR" sz="3100" dirty="0" smtClean="0">
                <a:latin typeface="Arial Unicode MS" pitchFamily="50" charset="-127"/>
                <a:ea typeface="Arial Unicode MS" pitchFamily="50" charset="-127"/>
                <a:cs typeface="Arial Unicode MS" pitchFamily="50" charset="-127"/>
              </a:rPr>
              <a:t>1948</a:t>
            </a:r>
            <a:r>
              <a:rPr lang="ko-KR" altLang="en-US" sz="3100" dirty="0" smtClean="0">
                <a:latin typeface="Arial Unicode MS" pitchFamily="50" charset="-127"/>
                <a:ea typeface="Arial Unicode MS" pitchFamily="50" charset="-127"/>
                <a:cs typeface="Arial Unicode MS" pitchFamily="50" charset="-127"/>
              </a:rPr>
              <a:t>년 설립</a:t>
            </a:r>
            <a:endParaRPr lang="en-US" altLang="ko-KR" sz="3100" dirty="0" smtClean="0">
              <a:latin typeface="Arial Unicode MS" pitchFamily="50" charset="-127"/>
              <a:ea typeface="Arial Unicode MS" pitchFamily="50" charset="-127"/>
              <a:cs typeface="Arial Unicode MS" pitchFamily="50" charset="-127"/>
            </a:endParaRPr>
          </a:p>
          <a:p>
            <a:pPr eaLnBrk="1" fontAlgn="auto" hangingPunct="1">
              <a:lnSpc>
                <a:spcPct val="90000"/>
              </a:lnSpc>
              <a:spcAft>
                <a:spcPts val="0"/>
              </a:spcAft>
              <a:buFont typeface="Arial" pitchFamily="34" charset="0"/>
              <a:buChar char="•"/>
              <a:defRPr/>
            </a:pPr>
            <a:r>
              <a:rPr lang="en-US" altLang="ko-KR" sz="3100" dirty="0" smtClean="0">
                <a:latin typeface="Arial Unicode MS" pitchFamily="50" charset="-127"/>
                <a:ea typeface="Arial Unicode MS" pitchFamily="50" charset="-127"/>
                <a:cs typeface="Arial Unicode MS" pitchFamily="50" charset="-127"/>
              </a:rPr>
              <a:t>34</a:t>
            </a:r>
            <a:r>
              <a:rPr lang="ko-KR" altLang="en-US" sz="3100" dirty="0" smtClean="0">
                <a:latin typeface="Arial Unicode MS" pitchFamily="50" charset="-127"/>
                <a:ea typeface="Arial Unicode MS" pitchFamily="50" charset="-127"/>
                <a:cs typeface="Arial Unicode MS" pitchFamily="50" charset="-127"/>
              </a:rPr>
              <a:t>개 회원국</a:t>
            </a:r>
            <a:r>
              <a:rPr lang="en-US" altLang="ko-KR" sz="3100" dirty="0" smtClean="0">
                <a:latin typeface="Arial Unicode MS" pitchFamily="50" charset="-127"/>
                <a:ea typeface="Arial Unicode MS" pitchFamily="50" charset="-127"/>
                <a:cs typeface="Arial Unicode MS" pitchFamily="50" charset="-127"/>
              </a:rPr>
              <a:t> </a:t>
            </a:r>
            <a:endParaRPr lang="en-US" altLang="ko-KR" sz="3100" dirty="0" smtClean="0">
              <a:latin typeface="Arial Unicode MS" pitchFamily="50" charset="-127"/>
              <a:ea typeface="Arial Unicode MS" pitchFamily="50" charset="-127"/>
              <a:cs typeface="Arial Unicode MS" pitchFamily="50" charset="-127"/>
            </a:endParaRPr>
          </a:p>
          <a:p>
            <a:pPr lvl="1">
              <a:defRPr/>
            </a:pPr>
            <a:r>
              <a:rPr lang="en-US" sz="2700" dirty="0" smtClean="0">
                <a:latin typeface="Arial Unicode MS" pitchFamily="50" charset="-127"/>
                <a:ea typeface="Arial Unicode MS" pitchFamily="50" charset="-127"/>
                <a:cs typeface="Arial Unicode MS" pitchFamily="50" charset="-127"/>
              </a:rPr>
              <a:t>Australia, Austria, Belgium, Canada, Chile, Czech Republic, Denmark, Estonia, Finland, France, Germany, Greece, Hungary, Iceland, Ireland, Israel, Italy, Japan, Korea, Luxembourg, Mexico, Netherlands, New Zealand, Norway, Poland, Portugal, Slovak Republic, Slovenia, Spain, Sweden, Switzerland, Turkey, United Kingdom, US</a:t>
            </a:r>
          </a:p>
          <a:p>
            <a:pPr eaLnBrk="1" fontAlgn="auto" hangingPunct="1">
              <a:lnSpc>
                <a:spcPct val="90000"/>
              </a:lnSpc>
              <a:spcAft>
                <a:spcPts val="0"/>
              </a:spcAft>
              <a:defRPr/>
            </a:pPr>
            <a:r>
              <a:rPr lang="en-US" altLang="ko-KR" sz="3100" dirty="0" smtClean="0">
                <a:solidFill>
                  <a:srgbClr val="000000"/>
                </a:solidFill>
                <a:latin typeface="Arial Unicode MS" pitchFamily="50" charset="-127"/>
                <a:ea typeface="Arial Unicode MS" pitchFamily="50" charset="-127"/>
                <a:cs typeface="Arial Unicode MS" pitchFamily="50" charset="-127"/>
                <a:hlinkClick r:id="rId2"/>
              </a:rPr>
              <a:t>www.oecd.org</a:t>
            </a:r>
            <a:endParaRPr lang="en-US" altLang="ko-KR" sz="3100" dirty="0" smtClean="0">
              <a:solidFill>
                <a:srgbClr val="000000"/>
              </a:solidFill>
              <a:latin typeface="Arial Unicode MS" pitchFamily="50" charset="-127"/>
              <a:ea typeface="Arial Unicode MS" pitchFamily="50" charset="-127"/>
              <a:cs typeface="Arial Unicode MS" pitchFamily="50" charset="-127"/>
            </a:endParaRPr>
          </a:p>
          <a:p>
            <a:pPr eaLnBrk="1" fontAlgn="auto" hangingPunct="1">
              <a:lnSpc>
                <a:spcPct val="90000"/>
              </a:lnSpc>
              <a:spcAft>
                <a:spcPts val="0"/>
              </a:spcAft>
              <a:defRPr/>
            </a:pPr>
            <a:endParaRPr lang="en-US" altLang="ko-KR" dirty="0" smtClean="0">
              <a:solidFill>
                <a:srgbClr val="FF0000"/>
              </a:solidFill>
              <a:latin typeface="Arial" charset="0"/>
            </a:endParaRPr>
          </a:p>
        </p:txBody>
      </p:sp>
      <p:sp>
        <p:nvSpPr>
          <p:cNvPr id="5" name="슬라이드 번호 개체 틀 4"/>
          <p:cNvSpPr>
            <a:spLocks noGrp="1"/>
          </p:cNvSpPr>
          <p:nvPr>
            <p:ph type="sldNum" sz="quarter" idx="12"/>
          </p:nvPr>
        </p:nvSpPr>
        <p:spPr/>
        <p:txBody>
          <a:bodyPr/>
          <a:lstStyle/>
          <a:p>
            <a:pPr>
              <a:defRPr/>
            </a:pPr>
            <a:fld id="{42F91441-796B-4E07-A391-22B045FD0DEC}" type="slidenum">
              <a:rPr lang="en-US" altLang="ko-KR" smtClean="0"/>
              <a:pPr>
                <a:defRPr/>
              </a:pPr>
              <a:t>22</a:t>
            </a:fld>
            <a:endParaRPr lang="en-US" altLang="ko-KR"/>
          </a:p>
        </p:txBody>
      </p:sp>
      <p:pic>
        <p:nvPicPr>
          <p:cNvPr id="6" name="그림 3" descr="OECD_grey_logo.jpg"/>
          <p:cNvPicPr>
            <a:picLocks noChangeAspect="1"/>
          </p:cNvPicPr>
          <p:nvPr/>
        </p:nvPicPr>
        <p:blipFill>
          <a:blip r:embed="rId3" cstate="print"/>
          <a:srcRect/>
          <a:stretch>
            <a:fillRect/>
          </a:stretch>
        </p:blipFill>
        <p:spPr bwMode="auto">
          <a:xfrm>
            <a:off x="285751" y="214313"/>
            <a:ext cx="901874" cy="9100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r" eaLnBrk="1" hangingPunct="1"/>
            <a:r>
              <a:rPr lang="en-US" altLang="ko-KR" b="1" dirty="0" smtClean="0">
                <a:latin typeface="Arial" charset="0"/>
              </a:rPr>
              <a:t>OECD Guidelines for MNCs</a:t>
            </a:r>
          </a:p>
        </p:txBody>
      </p:sp>
      <p:sp>
        <p:nvSpPr>
          <p:cNvPr id="29699" name="Rectangle 3"/>
          <p:cNvSpPr>
            <a:spLocks noGrp="1" noChangeArrowheads="1"/>
          </p:cNvSpPr>
          <p:nvPr>
            <p:ph idx="1"/>
          </p:nvPr>
        </p:nvSpPr>
        <p:spPr/>
        <p:txBody>
          <a:bodyPr/>
          <a:lstStyle/>
          <a:p>
            <a:pPr eaLnBrk="1" hangingPunct="1">
              <a:lnSpc>
                <a:spcPct val="90000"/>
              </a:lnSpc>
            </a:pPr>
            <a:r>
              <a:rPr lang="en-US" altLang="ko-KR" sz="2400" dirty="0" smtClean="0">
                <a:latin typeface="Arial" charset="0"/>
              </a:rPr>
              <a:t>International standard for “good corporate conduct”</a:t>
            </a:r>
          </a:p>
          <a:p>
            <a:pPr eaLnBrk="1" hangingPunct="1">
              <a:lnSpc>
                <a:spcPct val="90000"/>
              </a:lnSpc>
            </a:pPr>
            <a:r>
              <a:rPr lang="en-US" altLang="ko-KR" sz="2400" dirty="0" smtClean="0">
                <a:latin typeface="Arial" charset="0"/>
              </a:rPr>
              <a:t>1976</a:t>
            </a:r>
            <a:r>
              <a:rPr lang="ko-KR" altLang="en-US" sz="2400" dirty="0" smtClean="0">
                <a:latin typeface="Arial" charset="0"/>
              </a:rPr>
              <a:t>년 제정</a:t>
            </a:r>
            <a:r>
              <a:rPr lang="en-US" altLang="ko-KR" sz="2400" dirty="0" smtClean="0">
                <a:latin typeface="Arial" charset="0"/>
              </a:rPr>
              <a:t>, 2000</a:t>
            </a:r>
            <a:r>
              <a:rPr lang="ko-KR" altLang="en-US" sz="2400" dirty="0" smtClean="0">
                <a:latin typeface="Arial" charset="0"/>
              </a:rPr>
              <a:t>년과 </a:t>
            </a:r>
            <a:r>
              <a:rPr lang="en-US" altLang="ko-KR" sz="2400" dirty="0" smtClean="0">
                <a:latin typeface="Arial" charset="0"/>
              </a:rPr>
              <a:t>2011</a:t>
            </a:r>
            <a:r>
              <a:rPr lang="ko-KR" altLang="en-US" sz="2400" dirty="0" smtClean="0">
                <a:latin typeface="Arial" charset="0"/>
              </a:rPr>
              <a:t>년 대폭 개정</a:t>
            </a:r>
            <a:r>
              <a:rPr lang="en-US" altLang="ko-KR" sz="2400" dirty="0" smtClean="0">
                <a:latin typeface="Arial" charset="0"/>
              </a:rPr>
              <a:t>. </a:t>
            </a:r>
            <a:endParaRPr lang="en-US" altLang="ko-KR" sz="2400" dirty="0" smtClean="0">
              <a:latin typeface="Arial" charset="0"/>
            </a:endParaRPr>
          </a:p>
          <a:p>
            <a:pPr eaLnBrk="1" hangingPunct="1">
              <a:lnSpc>
                <a:spcPct val="90000"/>
              </a:lnSpc>
            </a:pPr>
            <a:r>
              <a:rPr lang="en-US" altLang="ko-KR" sz="2400" dirty="0" smtClean="0">
                <a:latin typeface="Arial" charset="0"/>
              </a:rPr>
              <a:t>“</a:t>
            </a:r>
            <a:r>
              <a:rPr lang="ko-KR" altLang="en-US" sz="2400" dirty="0" smtClean="0">
                <a:latin typeface="Arial" charset="0"/>
              </a:rPr>
              <a:t>다국적기업은 경제적</a:t>
            </a:r>
            <a:r>
              <a:rPr lang="en-US" altLang="ko-KR" sz="2400" dirty="0" smtClean="0">
                <a:latin typeface="Arial" charset="0"/>
              </a:rPr>
              <a:t>, </a:t>
            </a:r>
            <a:r>
              <a:rPr lang="ko-KR" altLang="en-US" sz="2400" dirty="0" smtClean="0">
                <a:latin typeface="Arial" charset="0"/>
              </a:rPr>
              <a:t>환경적</a:t>
            </a:r>
            <a:r>
              <a:rPr lang="en-US" altLang="ko-KR" sz="2400" dirty="0" smtClean="0">
                <a:latin typeface="Arial" charset="0"/>
              </a:rPr>
              <a:t>, </a:t>
            </a:r>
            <a:r>
              <a:rPr lang="ko-KR" altLang="en-US" sz="2400" dirty="0" smtClean="0">
                <a:latin typeface="Arial" charset="0"/>
              </a:rPr>
              <a:t>사회적 진보에 기여해야 한다</a:t>
            </a:r>
            <a:r>
              <a:rPr lang="en-US" altLang="ko-KR" sz="2400" dirty="0" smtClean="0">
                <a:latin typeface="Arial" charset="0"/>
              </a:rPr>
              <a:t>.”</a:t>
            </a:r>
          </a:p>
          <a:p>
            <a:pPr eaLnBrk="1" hangingPunct="1">
              <a:lnSpc>
                <a:spcPct val="90000"/>
              </a:lnSpc>
            </a:pPr>
            <a:r>
              <a:rPr lang="en-US" altLang="ko-KR" sz="2400" dirty="0" smtClean="0">
                <a:latin typeface="Arial" charset="0"/>
              </a:rPr>
              <a:t>Not </a:t>
            </a:r>
            <a:r>
              <a:rPr lang="en-US" altLang="ko-KR" sz="2400" dirty="0" smtClean="0">
                <a:latin typeface="Arial" charset="0"/>
              </a:rPr>
              <a:t>legally binding, but voluntary guidelines (</a:t>
            </a:r>
            <a:r>
              <a:rPr lang="en-US" altLang="ko-KR" sz="2400" dirty="0" smtClean="0">
                <a:solidFill>
                  <a:srgbClr val="00B050"/>
                </a:solidFill>
                <a:latin typeface="Arial" charset="0"/>
              </a:rPr>
              <a:t>recommendation</a:t>
            </a:r>
            <a:r>
              <a:rPr lang="en-US" altLang="ko-KR" sz="2400" dirty="0" smtClean="0">
                <a:latin typeface="Arial" charset="0"/>
              </a:rPr>
              <a:t>)</a:t>
            </a:r>
          </a:p>
          <a:p>
            <a:pPr eaLnBrk="1" hangingPunct="1">
              <a:lnSpc>
                <a:spcPct val="90000"/>
              </a:lnSpc>
            </a:pPr>
            <a:r>
              <a:rPr lang="ko-KR" altLang="en-US" sz="2400" dirty="0" smtClean="0">
                <a:latin typeface="Arial" charset="0"/>
              </a:rPr>
              <a:t>국가연락사무소</a:t>
            </a:r>
            <a:r>
              <a:rPr lang="en-US" altLang="ko-KR" sz="2400" dirty="0" smtClean="0">
                <a:latin typeface="Arial" charset="0"/>
              </a:rPr>
              <a:t> </a:t>
            </a:r>
            <a:r>
              <a:rPr lang="en-US" altLang="ko-KR" sz="2400" dirty="0" smtClean="0">
                <a:latin typeface="Arial" charset="0"/>
              </a:rPr>
              <a:t>National Contact Point (NCP)</a:t>
            </a:r>
          </a:p>
          <a:p>
            <a:pPr eaLnBrk="1" hangingPunct="1">
              <a:lnSpc>
                <a:spcPct val="90000"/>
              </a:lnSpc>
            </a:pPr>
            <a:r>
              <a:rPr lang="en-US" altLang="ko-KR" sz="2400" b="1" dirty="0" smtClean="0">
                <a:latin typeface="Arial" charset="0"/>
              </a:rPr>
              <a:t>suppliers </a:t>
            </a:r>
            <a:r>
              <a:rPr lang="en-US" altLang="ko-KR" sz="2400" b="1" dirty="0" smtClean="0">
                <a:latin typeface="Arial" charset="0"/>
              </a:rPr>
              <a:t>and subcontractors to apply the Guidelines</a:t>
            </a:r>
          </a:p>
          <a:p>
            <a:pPr eaLnBrk="1" hangingPunct="1">
              <a:lnSpc>
                <a:spcPct val="90000"/>
              </a:lnSpc>
            </a:pPr>
            <a:endParaRPr lang="en-US" altLang="ko-KR" sz="2400" dirty="0" smtClean="0">
              <a:latin typeface="Arial" charset="0"/>
            </a:endParaRPr>
          </a:p>
          <a:p>
            <a:pPr eaLnBrk="1" hangingPunct="1">
              <a:lnSpc>
                <a:spcPct val="90000"/>
              </a:lnSpc>
            </a:pPr>
            <a:endParaRPr lang="en-US" altLang="ko-KR" sz="2400" dirty="0" smtClean="0"/>
          </a:p>
        </p:txBody>
      </p:sp>
      <p:sp>
        <p:nvSpPr>
          <p:cNvPr id="4" name="슬라이드 번호 개체 틀 3"/>
          <p:cNvSpPr>
            <a:spLocks noGrp="1"/>
          </p:cNvSpPr>
          <p:nvPr>
            <p:ph type="sldNum" sz="quarter" idx="12"/>
          </p:nvPr>
        </p:nvSpPr>
        <p:spPr/>
        <p:txBody>
          <a:bodyPr/>
          <a:lstStyle/>
          <a:p>
            <a:pPr>
              <a:defRPr/>
            </a:pPr>
            <a:fld id="{195A0003-18F1-4B75-B4DD-61F8BBDD0E62}" type="slidenum">
              <a:rPr lang="en-US" altLang="ko-KR" smtClean="0"/>
              <a:pPr>
                <a:defRPr/>
              </a:pPr>
              <a:t>23</a:t>
            </a:fld>
            <a:endParaRPr lang="en-US" altLang="ko-KR"/>
          </a:p>
        </p:txBody>
      </p:sp>
      <p:pic>
        <p:nvPicPr>
          <p:cNvPr id="5" name="그림 3" descr="OECD_grey_logo.jpg"/>
          <p:cNvPicPr>
            <a:picLocks noChangeAspect="1"/>
          </p:cNvPicPr>
          <p:nvPr/>
        </p:nvPicPr>
        <p:blipFill>
          <a:blip r:embed="rId2" cstate="print"/>
          <a:srcRect/>
          <a:stretch>
            <a:fillRect/>
          </a:stretch>
        </p:blipFill>
        <p:spPr bwMode="auto">
          <a:xfrm>
            <a:off x="285751" y="214313"/>
            <a:ext cx="901874" cy="9100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r" eaLnBrk="1" hangingPunct="1"/>
            <a:r>
              <a:rPr lang="en-US" altLang="ko-KR" b="1" dirty="0" smtClean="0">
                <a:latin typeface="Arial" charset="0"/>
              </a:rPr>
              <a:t>OECD Guidelines for MNCs</a:t>
            </a:r>
          </a:p>
        </p:txBody>
      </p:sp>
      <p:sp>
        <p:nvSpPr>
          <p:cNvPr id="33795" name="Rectangle 3"/>
          <p:cNvSpPr>
            <a:spLocks noGrp="1" noChangeArrowheads="1"/>
          </p:cNvSpPr>
          <p:nvPr>
            <p:ph idx="1"/>
          </p:nvPr>
        </p:nvSpPr>
        <p:spPr>
          <a:xfrm>
            <a:off x="457200" y="1600200"/>
            <a:ext cx="7258050" cy="4525963"/>
          </a:xfrm>
        </p:spPr>
        <p:txBody>
          <a:bodyPr rtlCol="0">
            <a:normAutofit fontScale="92500"/>
          </a:bodyPr>
          <a:lstStyle/>
          <a:p>
            <a:pPr eaLnBrk="1" fontAlgn="auto" hangingPunct="1">
              <a:spcAft>
                <a:spcPts val="0"/>
              </a:spcAft>
              <a:buFont typeface="Arial" pitchFamily="34" charset="0"/>
              <a:buChar char="•"/>
              <a:defRPr/>
            </a:pPr>
            <a:r>
              <a:rPr lang="ko-KR" altLang="en-US" dirty="0" smtClean="0">
                <a:latin typeface="Arial" charset="0"/>
              </a:rPr>
              <a:t>다국적기업</a:t>
            </a:r>
            <a:endParaRPr lang="en-US" altLang="ko-KR" dirty="0" smtClean="0">
              <a:latin typeface="Arial" charset="0"/>
            </a:endParaRPr>
          </a:p>
          <a:p>
            <a:pPr lvl="1" eaLnBrk="1" fontAlgn="auto" hangingPunct="1">
              <a:spcAft>
                <a:spcPts val="0"/>
              </a:spcAft>
              <a:buFont typeface="Arial" pitchFamily="34" charset="0"/>
              <a:buChar char="–"/>
              <a:defRPr/>
            </a:pPr>
            <a:r>
              <a:rPr lang="en-US" altLang="ko-KR" dirty="0" smtClean="0">
                <a:latin typeface="Arial" charset="0"/>
              </a:rPr>
              <a:t>1</a:t>
            </a:r>
            <a:r>
              <a:rPr lang="ko-KR" altLang="en-US" dirty="0" smtClean="0">
                <a:latin typeface="Arial" charset="0"/>
              </a:rPr>
              <a:t>개 이상 나라에서 영업활동을 하는 기업</a:t>
            </a:r>
            <a:endParaRPr lang="en-US" altLang="ko-KR" dirty="0" smtClean="0">
              <a:latin typeface="Arial" charset="0"/>
            </a:endParaRPr>
          </a:p>
          <a:p>
            <a:pPr eaLnBrk="1" fontAlgn="auto" hangingPunct="1">
              <a:spcAft>
                <a:spcPts val="0"/>
              </a:spcAft>
              <a:buFont typeface="Arial" pitchFamily="34" charset="0"/>
              <a:buChar char="•"/>
              <a:defRPr/>
            </a:pPr>
            <a:r>
              <a:rPr lang="en-US" altLang="ko-KR" dirty="0" smtClean="0">
                <a:latin typeface="Arial" charset="0"/>
              </a:rPr>
              <a:t>11</a:t>
            </a:r>
            <a:r>
              <a:rPr lang="ko-KR" altLang="en-US" dirty="0" smtClean="0">
                <a:latin typeface="Arial" charset="0"/>
              </a:rPr>
              <a:t>개 장</a:t>
            </a:r>
            <a:endParaRPr lang="en-US" altLang="ko-KR" dirty="0" smtClean="0">
              <a:latin typeface="Arial" charset="0"/>
            </a:endParaRPr>
          </a:p>
          <a:p>
            <a:pPr lvl="1" eaLnBrk="1" fontAlgn="auto" hangingPunct="1">
              <a:spcAft>
                <a:spcPts val="0"/>
              </a:spcAft>
              <a:buFont typeface="Arial" pitchFamily="34" charset="0"/>
              <a:buChar char="–"/>
              <a:defRPr/>
            </a:pPr>
            <a:r>
              <a:rPr lang="en-US" altLang="ko-KR" dirty="0" smtClean="0">
                <a:latin typeface="Arial" charset="0"/>
              </a:rPr>
              <a:t>1. Concept and principles, 2. General Policies, </a:t>
            </a:r>
            <a:r>
              <a:rPr lang="en-US" altLang="ko-KR" b="1" i="1" u="sng" dirty="0" smtClean="0">
                <a:latin typeface="Arial" charset="0"/>
              </a:rPr>
              <a:t>3. Information Disclosure, 4. Human Rights, 5. Employment and Industrial Relations</a:t>
            </a:r>
            <a:r>
              <a:rPr lang="en-US" altLang="ko-KR" dirty="0" smtClean="0">
                <a:latin typeface="Arial" charset="0"/>
              </a:rPr>
              <a:t>, 6. Environment, 7. Combating Bribery, 8. Consumer Interests, 9. Science &amp; Technology, 10. Competition, 11. Taxation</a:t>
            </a:r>
          </a:p>
          <a:p>
            <a:pPr lvl="1" eaLnBrk="1" fontAlgn="auto" hangingPunct="1">
              <a:spcAft>
                <a:spcPts val="0"/>
              </a:spcAft>
              <a:buFont typeface="Arial" pitchFamily="34" charset="0"/>
              <a:buChar char="–"/>
              <a:defRPr/>
            </a:pPr>
            <a:endParaRPr lang="en-US" altLang="ko-KR" dirty="0" smtClean="0">
              <a:solidFill>
                <a:srgbClr val="00B050"/>
              </a:solidFill>
              <a:latin typeface="Arial" charset="0"/>
            </a:endParaRPr>
          </a:p>
        </p:txBody>
      </p:sp>
      <p:pic>
        <p:nvPicPr>
          <p:cNvPr id="30724" name="Picture 5" descr="ICEM2007congress_logo"/>
          <p:cNvPicPr>
            <a:picLocks noChangeAspect="1" noChangeArrowheads="1"/>
          </p:cNvPicPr>
          <p:nvPr/>
        </p:nvPicPr>
        <p:blipFill>
          <a:blip r:embed="rId2" cstate="print"/>
          <a:srcRect/>
          <a:stretch>
            <a:fillRect/>
          </a:stretch>
        </p:blipFill>
        <p:spPr bwMode="auto">
          <a:xfrm>
            <a:off x="7688263" y="5013325"/>
            <a:ext cx="1371600" cy="1800225"/>
          </a:xfrm>
          <a:prstGeom prst="rect">
            <a:avLst/>
          </a:prstGeom>
          <a:noFill/>
          <a:ln w="9525">
            <a:noFill/>
            <a:miter lim="800000"/>
            <a:headEnd/>
            <a:tailEnd/>
          </a:ln>
        </p:spPr>
      </p:pic>
      <p:sp>
        <p:nvSpPr>
          <p:cNvPr id="5" name="슬라이드 번호 개체 틀 4"/>
          <p:cNvSpPr>
            <a:spLocks noGrp="1"/>
          </p:cNvSpPr>
          <p:nvPr>
            <p:ph type="sldNum" sz="quarter" idx="12"/>
          </p:nvPr>
        </p:nvSpPr>
        <p:spPr/>
        <p:txBody>
          <a:bodyPr/>
          <a:lstStyle/>
          <a:p>
            <a:pPr>
              <a:defRPr/>
            </a:pPr>
            <a:fld id="{FFEDAE48-E740-43E4-B905-C778F6B05C06}" type="slidenum">
              <a:rPr lang="en-US" altLang="ko-KR" smtClean="0"/>
              <a:pPr>
                <a:defRPr/>
              </a:pPr>
              <a:t>24</a:t>
            </a:fld>
            <a:endParaRPr lang="en-US" altLang="ko-KR"/>
          </a:p>
        </p:txBody>
      </p:sp>
      <p:pic>
        <p:nvPicPr>
          <p:cNvPr id="6" name="그림 3" descr="OECD_grey_logo.jpg"/>
          <p:cNvPicPr>
            <a:picLocks noChangeAspect="1"/>
          </p:cNvPicPr>
          <p:nvPr/>
        </p:nvPicPr>
        <p:blipFill>
          <a:blip r:embed="rId3" cstate="print"/>
          <a:srcRect/>
          <a:stretch>
            <a:fillRect/>
          </a:stretch>
        </p:blipFill>
        <p:spPr bwMode="auto">
          <a:xfrm>
            <a:off x="285751" y="214313"/>
            <a:ext cx="901874" cy="9100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r" eaLnBrk="1" hangingPunct="1"/>
            <a:r>
              <a:rPr lang="en-US" altLang="ko-KR" sz="4000" b="1" dirty="0" smtClean="0">
                <a:latin typeface="Arial" charset="0"/>
                <a:cs typeface="Arial" charset="0"/>
              </a:rPr>
              <a:t>OECD Guidelines for MNCs</a:t>
            </a:r>
          </a:p>
        </p:txBody>
      </p:sp>
      <p:sp>
        <p:nvSpPr>
          <p:cNvPr id="31747" name="Rectangle 3"/>
          <p:cNvSpPr>
            <a:spLocks noGrp="1" noChangeArrowheads="1"/>
          </p:cNvSpPr>
          <p:nvPr>
            <p:ph idx="1"/>
          </p:nvPr>
        </p:nvSpPr>
        <p:spPr/>
        <p:txBody>
          <a:bodyPr/>
          <a:lstStyle/>
          <a:p>
            <a:pPr eaLnBrk="1" hangingPunct="1"/>
            <a:r>
              <a:rPr lang="en-US" altLang="ko-KR" sz="2400" b="1" dirty="0" smtClean="0">
                <a:solidFill>
                  <a:srgbClr val="00B050"/>
                </a:solidFill>
                <a:latin typeface="Arial" charset="0"/>
              </a:rPr>
              <a:t>3</a:t>
            </a:r>
            <a:r>
              <a:rPr lang="ko-KR" altLang="en-US" sz="2400" b="1" dirty="0" smtClean="0">
                <a:solidFill>
                  <a:srgbClr val="00B050"/>
                </a:solidFill>
                <a:latin typeface="Arial" charset="0"/>
              </a:rPr>
              <a:t>장</a:t>
            </a:r>
            <a:r>
              <a:rPr lang="en-US" altLang="ko-KR" sz="2400" b="1" dirty="0" smtClean="0">
                <a:solidFill>
                  <a:srgbClr val="00B050"/>
                </a:solidFill>
                <a:latin typeface="Arial" charset="0"/>
              </a:rPr>
              <a:t>. </a:t>
            </a:r>
            <a:r>
              <a:rPr lang="ko-KR" altLang="en-US" sz="2400" b="1" dirty="0" smtClean="0">
                <a:solidFill>
                  <a:srgbClr val="00B050"/>
                </a:solidFill>
                <a:latin typeface="Arial" charset="0"/>
              </a:rPr>
              <a:t>정보공개</a:t>
            </a:r>
            <a:endParaRPr lang="en-US" altLang="ko-KR" sz="2400" b="1" dirty="0" smtClean="0">
              <a:solidFill>
                <a:srgbClr val="00B050"/>
              </a:solidFill>
              <a:latin typeface="Arial" charset="0"/>
            </a:endParaRPr>
          </a:p>
          <a:p>
            <a:pPr lvl="1" eaLnBrk="1" hangingPunct="1"/>
            <a:r>
              <a:rPr lang="en-US" altLang="ko-KR" sz="2000" dirty="0" smtClean="0">
                <a:solidFill>
                  <a:srgbClr val="00B050"/>
                </a:solidFill>
                <a:latin typeface="Arial" charset="0"/>
              </a:rPr>
              <a:t>Timely and accurate  information is disclosed on activities, structure, financial situation, performance, ownership and governance , shareholders and voting rights, etc.</a:t>
            </a:r>
          </a:p>
          <a:p>
            <a:pPr eaLnBrk="1" hangingPunct="1"/>
            <a:r>
              <a:rPr lang="ko-KR" altLang="en-US" sz="2400" b="1" dirty="0" smtClean="0">
                <a:solidFill>
                  <a:srgbClr val="00B050"/>
                </a:solidFill>
                <a:latin typeface="Arial" charset="0"/>
              </a:rPr>
              <a:t>다국적기업에 대한 분명하고 완전한 정보</a:t>
            </a:r>
            <a:endParaRPr lang="en-US" altLang="ko-KR" sz="2400" b="1" dirty="0" smtClean="0">
              <a:solidFill>
                <a:srgbClr val="00B050"/>
              </a:solidFill>
              <a:latin typeface="Arial" charset="0"/>
            </a:endParaRPr>
          </a:p>
          <a:p>
            <a:pPr lvl="1" eaLnBrk="1" hangingPunct="1"/>
            <a:r>
              <a:rPr lang="en-US" altLang="ko-KR" sz="2000" dirty="0" smtClean="0">
                <a:solidFill>
                  <a:srgbClr val="00B050"/>
                </a:solidFill>
                <a:latin typeface="Arial" charset="0"/>
              </a:rPr>
              <a:t>Financial and operating results of the company</a:t>
            </a:r>
          </a:p>
          <a:p>
            <a:pPr lvl="1" eaLnBrk="1" hangingPunct="1"/>
            <a:r>
              <a:rPr lang="en-US" altLang="ko-KR" sz="2000" dirty="0" smtClean="0">
                <a:solidFill>
                  <a:srgbClr val="00B050"/>
                </a:solidFill>
                <a:latin typeface="Arial" charset="0"/>
              </a:rPr>
              <a:t>Information on board members (qualification and selection process) and key executives, and </a:t>
            </a:r>
            <a:r>
              <a:rPr lang="en-US" altLang="ko-KR" sz="2000" b="1" dirty="0" smtClean="0">
                <a:solidFill>
                  <a:srgbClr val="00B050"/>
                </a:solidFill>
                <a:latin typeface="Arial" charset="0"/>
              </a:rPr>
              <a:t>their remuneration (pay)</a:t>
            </a:r>
          </a:p>
          <a:p>
            <a:pPr lvl="1" eaLnBrk="1" hangingPunct="1"/>
            <a:r>
              <a:rPr lang="en-US" altLang="ko-KR" sz="2000" dirty="0" smtClean="0">
                <a:solidFill>
                  <a:srgbClr val="00B050"/>
                </a:solidFill>
                <a:latin typeface="Arial" charset="0"/>
              </a:rPr>
              <a:t>Information and issues on workers and stakeholders</a:t>
            </a:r>
          </a:p>
          <a:p>
            <a:pPr lvl="1" eaLnBrk="1" hangingPunct="1"/>
            <a:r>
              <a:rPr lang="en-US" altLang="ko-KR" sz="2000" dirty="0" smtClean="0">
                <a:solidFill>
                  <a:srgbClr val="00B050"/>
                </a:solidFill>
                <a:latin typeface="Arial" charset="0"/>
              </a:rPr>
              <a:t>Information on subcontractors and suppliers</a:t>
            </a:r>
          </a:p>
          <a:p>
            <a:pPr lvl="1" eaLnBrk="1" hangingPunct="1"/>
            <a:r>
              <a:rPr lang="en-US" altLang="ko-KR" sz="2000" dirty="0" smtClean="0">
                <a:solidFill>
                  <a:srgbClr val="00B050"/>
                </a:solidFill>
                <a:latin typeface="Arial" charset="0"/>
              </a:rPr>
              <a:t>Governance structure and policies </a:t>
            </a:r>
          </a:p>
          <a:p>
            <a:pPr lvl="1" eaLnBrk="1" hangingPunct="1"/>
            <a:r>
              <a:rPr lang="en-US" altLang="ko-KR" sz="2000" dirty="0" smtClean="0">
                <a:solidFill>
                  <a:srgbClr val="00B050"/>
                </a:solidFill>
                <a:latin typeface="Arial" charset="0"/>
              </a:rPr>
              <a:t>Information on internal audit (financial statements)</a:t>
            </a:r>
            <a:endParaRPr lang="en-US" altLang="ko-KR" sz="2000" dirty="0" smtClean="0">
              <a:latin typeface="Arial" charset="0"/>
            </a:endParaRPr>
          </a:p>
          <a:p>
            <a:pPr eaLnBrk="1" hangingPunct="1"/>
            <a:endParaRPr lang="en-US" altLang="ko-KR" sz="2800" dirty="0" smtClean="0">
              <a:latin typeface="Arial" charset="0"/>
            </a:endParaRPr>
          </a:p>
        </p:txBody>
      </p:sp>
      <p:pic>
        <p:nvPicPr>
          <p:cNvPr id="31748" name="Picture 5" descr="ICEM2007congress_logo"/>
          <p:cNvPicPr>
            <a:picLocks noChangeAspect="1" noChangeArrowheads="1"/>
          </p:cNvPicPr>
          <p:nvPr/>
        </p:nvPicPr>
        <p:blipFill>
          <a:blip r:embed="rId2" cstate="print"/>
          <a:srcRect/>
          <a:stretch>
            <a:fillRect/>
          </a:stretch>
        </p:blipFill>
        <p:spPr bwMode="auto">
          <a:xfrm>
            <a:off x="7688263" y="5013325"/>
            <a:ext cx="1371600" cy="1800225"/>
          </a:xfrm>
          <a:prstGeom prst="rect">
            <a:avLst/>
          </a:prstGeom>
          <a:noFill/>
          <a:ln w="9525">
            <a:noFill/>
            <a:miter lim="800000"/>
            <a:headEnd/>
            <a:tailEnd/>
          </a:ln>
        </p:spPr>
      </p:pic>
      <p:sp>
        <p:nvSpPr>
          <p:cNvPr id="5" name="슬라이드 번호 개체 틀 4"/>
          <p:cNvSpPr>
            <a:spLocks noGrp="1"/>
          </p:cNvSpPr>
          <p:nvPr>
            <p:ph type="sldNum" sz="quarter" idx="12"/>
          </p:nvPr>
        </p:nvSpPr>
        <p:spPr/>
        <p:txBody>
          <a:bodyPr/>
          <a:lstStyle/>
          <a:p>
            <a:pPr>
              <a:defRPr/>
            </a:pPr>
            <a:fld id="{84487B79-34FA-4AFE-98A9-25440A697F23}" type="slidenum">
              <a:rPr lang="en-US" altLang="ko-KR" smtClean="0"/>
              <a:pPr>
                <a:defRPr/>
              </a:pPr>
              <a:t>25</a:t>
            </a:fld>
            <a:endParaRPr lang="en-US" altLang="ko-KR"/>
          </a:p>
        </p:txBody>
      </p:sp>
      <p:pic>
        <p:nvPicPr>
          <p:cNvPr id="6" name="그림 3" descr="OECD_grey_logo.jpg"/>
          <p:cNvPicPr>
            <a:picLocks noChangeAspect="1"/>
          </p:cNvPicPr>
          <p:nvPr/>
        </p:nvPicPr>
        <p:blipFill>
          <a:blip r:embed="rId3" cstate="print"/>
          <a:srcRect/>
          <a:stretch>
            <a:fillRect/>
          </a:stretch>
        </p:blipFill>
        <p:spPr bwMode="auto">
          <a:xfrm>
            <a:off x="285751" y="214313"/>
            <a:ext cx="901874" cy="9100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제목 1"/>
          <p:cNvSpPr>
            <a:spLocks noGrp="1"/>
          </p:cNvSpPr>
          <p:nvPr>
            <p:ph type="title"/>
          </p:nvPr>
        </p:nvSpPr>
        <p:spPr>
          <a:xfrm>
            <a:off x="457200" y="274638"/>
            <a:ext cx="8229600" cy="725487"/>
          </a:xfrm>
        </p:spPr>
        <p:txBody>
          <a:bodyPr/>
          <a:lstStyle/>
          <a:p>
            <a:r>
              <a:rPr lang="en-GB" altLang="ko-KR" sz="3200" b="1" dirty="0" smtClean="0">
                <a:latin typeface="Arial" charset="0"/>
                <a:cs typeface="Arial" charset="0"/>
              </a:rPr>
              <a:t>2011 BASF key managers salary</a:t>
            </a:r>
          </a:p>
        </p:txBody>
      </p:sp>
      <p:sp>
        <p:nvSpPr>
          <p:cNvPr id="4" name="슬라이드 번호 개체 틀 3"/>
          <p:cNvSpPr>
            <a:spLocks noGrp="1"/>
          </p:cNvSpPr>
          <p:nvPr>
            <p:ph type="sldNum" sz="quarter" idx="12"/>
          </p:nvPr>
        </p:nvSpPr>
        <p:spPr/>
        <p:txBody>
          <a:bodyPr/>
          <a:lstStyle/>
          <a:p>
            <a:pPr>
              <a:defRPr/>
            </a:pPr>
            <a:fld id="{972A77CE-443B-435A-86A9-AB1B0588683E}" type="slidenum">
              <a:rPr lang="en-US" altLang="ko-KR" smtClean="0"/>
              <a:pPr>
                <a:defRPr/>
              </a:pPr>
              <a:t>26</a:t>
            </a:fld>
            <a:endParaRPr lang="en-US" altLang="ko-KR"/>
          </a:p>
        </p:txBody>
      </p:sp>
      <p:sp>
        <p:nvSpPr>
          <p:cNvPr id="32772" name="내용 개체 틀 4"/>
          <p:cNvSpPr>
            <a:spLocks noGrp="1"/>
          </p:cNvSpPr>
          <p:nvPr>
            <p:ph idx="1"/>
          </p:nvPr>
        </p:nvSpPr>
        <p:spPr/>
        <p:txBody>
          <a:bodyPr/>
          <a:lstStyle/>
          <a:p>
            <a:endParaRPr lang="ko-KR" altLang="en-US" smtClean="0"/>
          </a:p>
        </p:txBody>
      </p:sp>
      <p:pic>
        <p:nvPicPr>
          <p:cNvPr id="32773" name="Picture 5" descr="C:\Users\윤호원\Pictures\2011 basf salary.JPG"/>
          <p:cNvPicPr>
            <a:picLocks noChangeAspect="1" noChangeArrowheads="1"/>
          </p:cNvPicPr>
          <p:nvPr/>
        </p:nvPicPr>
        <p:blipFill>
          <a:blip r:embed="rId2" cstate="print"/>
          <a:srcRect/>
          <a:stretch>
            <a:fillRect/>
          </a:stretch>
        </p:blipFill>
        <p:spPr bwMode="auto">
          <a:xfrm>
            <a:off x="395288" y="981075"/>
            <a:ext cx="8434387" cy="547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제목 1"/>
          <p:cNvSpPr>
            <a:spLocks noGrp="1"/>
          </p:cNvSpPr>
          <p:nvPr>
            <p:ph type="title"/>
          </p:nvPr>
        </p:nvSpPr>
        <p:spPr/>
        <p:txBody>
          <a:bodyPr/>
          <a:lstStyle/>
          <a:p>
            <a:r>
              <a:rPr lang="en-US" altLang="ko-KR" smtClean="0">
                <a:latin typeface="Arial" charset="0"/>
                <a:cs typeface="Arial" charset="0"/>
              </a:rPr>
              <a:t>Lafarge 2009 Annual Report</a:t>
            </a:r>
            <a:endParaRPr lang="en-GB" altLang="ko-KR" smtClean="0">
              <a:latin typeface="Arial" charset="0"/>
              <a:cs typeface="Arial" charset="0"/>
            </a:endParaRPr>
          </a:p>
        </p:txBody>
      </p:sp>
      <p:pic>
        <p:nvPicPr>
          <p:cNvPr id="33795" name="내용 개체 틀 5" descr="2009 lafarage key manager compensation.jpg"/>
          <p:cNvPicPr>
            <a:picLocks noGrp="1" noChangeAspect="1"/>
          </p:cNvPicPr>
          <p:nvPr>
            <p:ph idx="1"/>
          </p:nvPr>
        </p:nvPicPr>
        <p:blipFill>
          <a:blip r:embed="rId2" cstate="print"/>
          <a:srcRect/>
          <a:stretch>
            <a:fillRect/>
          </a:stretch>
        </p:blipFill>
        <p:spPr>
          <a:xfrm>
            <a:off x="452438" y="1928813"/>
            <a:ext cx="8207375" cy="3357562"/>
          </a:xfrm>
        </p:spPr>
      </p:pic>
      <p:sp>
        <p:nvSpPr>
          <p:cNvPr id="4" name="슬라이드 번호 개체 틀 3"/>
          <p:cNvSpPr>
            <a:spLocks noGrp="1"/>
          </p:cNvSpPr>
          <p:nvPr>
            <p:ph type="sldNum" sz="quarter" idx="12"/>
          </p:nvPr>
        </p:nvSpPr>
        <p:spPr/>
        <p:txBody>
          <a:bodyPr/>
          <a:lstStyle/>
          <a:p>
            <a:pPr>
              <a:defRPr/>
            </a:pPr>
            <a:fld id="{D6DC7017-38C6-4139-B2CF-F730B11D27CE}" type="slidenum">
              <a:rPr lang="en-US" altLang="ko-KR" smtClean="0"/>
              <a:pPr>
                <a:defRPr/>
              </a:pPr>
              <a:t>27</a:t>
            </a:fld>
            <a:endParaRPr lang="en-US" altLang="ko-K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제목 1"/>
          <p:cNvSpPr>
            <a:spLocks noGrp="1"/>
          </p:cNvSpPr>
          <p:nvPr>
            <p:ph type="title"/>
          </p:nvPr>
        </p:nvSpPr>
        <p:spPr/>
        <p:txBody>
          <a:bodyPr/>
          <a:lstStyle/>
          <a:p>
            <a:pPr algn="r"/>
            <a:r>
              <a:rPr lang="en-US" altLang="ko-KR" b="1" smtClean="0">
                <a:latin typeface="Arial" charset="0"/>
                <a:cs typeface="Arial" charset="0"/>
              </a:rPr>
              <a:t>Bayer 2011 Report</a:t>
            </a:r>
            <a:endParaRPr lang="en-GB" altLang="ko-KR" b="1" smtClean="0">
              <a:latin typeface="Arial" charset="0"/>
              <a:cs typeface="Arial" charset="0"/>
            </a:endParaRPr>
          </a:p>
        </p:txBody>
      </p:sp>
      <p:sp>
        <p:nvSpPr>
          <p:cNvPr id="5" name="슬라이드 번호 개체 틀 4"/>
          <p:cNvSpPr>
            <a:spLocks noGrp="1"/>
          </p:cNvSpPr>
          <p:nvPr>
            <p:ph type="sldNum" sz="quarter" idx="12"/>
          </p:nvPr>
        </p:nvSpPr>
        <p:spPr/>
        <p:txBody>
          <a:bodyPr/>
          <a:lstStyle/>
          <a:p>
            <a:pPr>
              <a:defRPr/>
            </a:pPr>
            <a:fld id="{317F0C8B-B302-41A3-91F6-440E0FFA34AE}" type="slidenum">
              <a:rPr lang="en-US" altLang="ko-KR" smtClean="0"/>
              <a:pPr>
                <a:defRPr/>
              </a:pPr>
              <a:t>28</a:t>
            </a:fld>
            <a:endParaRPr lang="en-US" altLang="ko-KR"/>
          </a:p>
        </p:txBody>
      </p:sp>
      <p:pic>
        <p:nvPicPr>
          <p:cNvPr id="34820" name="Picture 7" descr="C:\Users\윤호원\Pictures\bayer 2011.JPG"/>
          <p:cNvPicPr>
            <a:picLocks noChangeAspect="1" noChangeArrowheads="1"/>
          </p:cNvPicPr>
          <p:nvPr/>
        </p:nvPicPr>
        <p:blipFill>
          <a:blip r:embed="rId2" cstate="print"/>
          <a:srcRect/>
          <a:stretch>
            <a:fillRect/>
          </a:stretch>
        </p:blipFill>
        <p:spPr bwMode="auto">
          <a:xfrm>
            <a:off x="323850" y="1268413"/>
            <a:ext cx="8424863" cy="5113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r" eaLnBrk="1" hangingPunct="1"/>
            <a:r>
              <a:rPr lang="en-US" altLang="ko-KR" b="1" dirty="0" smtClean="0">
                <a:latin typeface="Arial" charset="0"/>
                <a:cs typeface="Arial" charset="0"/>
              </a:rPr>
              <a:t>OECD Guidelines for MNCs</a:t>
            </a:r>
          </a:p>
        </p:txBody>
      </p:sp>
      <p:sp>
        <p:nvSpPr>
          <p:cNvPr id="40963" name="Rectangle 3"/>
          <p:cNvSpPr>
            <a:spLocks noGrp="1" noChangeArrowheads="1"/>
          </p:cNvSpPr>
          <p:nvPr>
            <p:ph idx="1"/>
          </p:nvPr>
        </p:nvSpPr>
        <p:spPr/>
        <p:txBody>
          <a:bodyPr>
            <a:normAutofit fontScale="70000" lnSpcReduction="20000"/>
          </a:bodyPr>
          <a:lstStyle/>
          <a:p>
            <a:pPr eaLnBrk="1" hangingPunct="1">
              <a:defRPr/>
            </a:pPr>
            <a:r>
              <a:rPr lang="en-US" altLang="ko-KR" sz="3600" b="1" dirty="0" smtClean="0">
                <a:solidFill>
                  <a:srgbClr val="00B050"/>
                </a:solidFill>
                <a:latin typeface="Arial" charset="0"/>
              </a:rPr>
              <a:t>4</a:t>
            </a:r>
            <a:r>
              <a:rPr lang="ko-KR" altLang="en-US" sz="3600" b="1" dirty="0" smtClean="0">
                <a:solidFill>
                  <a:srgbClr val="00B050"/>
                </a:solidFill>
                <a:latin typeface="Arial" charset="0"/>
              </a:rPr>
              <a:t>장</a:t>
            </a:r>
            <a:r>
              <a:rPr lang="en-US" altLang="ko-KR" sz="3600" b="1" dirty="0" smtClean="0">
                <a:solidFill>
                  <a:srgbClr val="00B050"/>
                </a:solidFill>
                <a:latin typeface="Arial" charset="0"/>
              </a:rPr>
              <a:t>. </a:t>
            </a:r>
            <a:r>
              <a:rPr lang="ko-KR" altLang="en-US" sz="3600" b="1" dirty="0" smtClean="0">
                <a:solidFill>
                  <a:srgbClr val="00B050"/>
                </a:solidFill>
                <a:latin typeface="Arial" charset="0"/>
              </a:rPr>
              <a:t>인권</a:t>
            </a:r>
            <a:endParaRPr lang="en-US" altLang="ko-KR" sz="3600" b="1" dirty="0" smtClean="0">
              <a:solidFill>
                <a:srgbClr val="00B050"/>
              </a:solidFill>
              <a:latin typeface="Arial" charset="0"/>
            </a:endParaRPr>
          </a:p>
          <a:p>
            <a:pPr lvl="1" eaLnBrk="1" hangingPunct="1">
              <a:defRPr/>
            </a:pPr>
            <a:r>
              <a:rPr lang="en-US" altLang="ko-KR" dirty="0" smtClean="0">
                <a:solidFill>
                  <a:srgbClr val="00B050"/>
                </a:solidFill>
                <a:latin typeface="Arial" charset="0"/>
              </a:rPr>
              <a:t>MNC must respect human rights</a:t>
            </a:r>
          </a:p>
          <a:p>
            <a:pPr lvl="1" eaLnBrk="1" hangingPunct="1">
              <a:defRPr/>
            </a:pPr>
            <a:r>
              <a:rPr lang="en-US" altLang="ko-KR" dirty="0" smtClean="0">
                <a:solidFill>
                  <a:srgbClr val="00B050"/>
                </a:solidFill>
                <a:latin typeface="Arial" charset="0"/>
              </a:rPr>
              <a:t>MNC must prevent or mitigate adverse human rights impacts that are directly linked to its business operations, products or services.</a:t>
            </a:r>
          </a:p>
          <a:p>
            <a:pPr eaLnBrk="1" hangingPunct="1">
              <a:defRPr/>
            </a:pPr>
            <a:r>
              <a:rPr lang="ko-KR" altLang="en-US" dirty="0" smtClean="0">
                <a:solidFill>
                  <a:srgbClr val="00B050"/>
                </a:solidFill>
                <a:latin typeface="Arial" charset="0"/>
              </a:rPr>
              <a:t>인권관련 국제기준</a:t>
            </a:r>
            <a:endParaRPr lang="en-US" altLang="ko-KR" dirty="0" smtClean="0">
              <a:solidFill>
                <a:srgbClr val="00B050"/>
              </a:solidFill>
              <a:latin typeface="Arial" charset="0"/>
            </a:endParaRPr>
          </a:p>
          <a:p>
            <a:pPr lvl="1" eaLnBrk="1" hangingPunct="1">
              <a:defRPr/>
            </a:pPr>
            <a:r>
              <a:rPr lang="en-US" altLang="ko-KR" dirty="0" smtClean="0">
                <a:solidFill>
                  <a:srgbClr val="00B050"/>
                </a:solidFill>
                <a:latin typeface="Arial" charset="0"/>
              </a:rPr>
              <a:t>The International Bill of Human Rights, consisting of the Universal Declaration of Human Rights</a:t>
            </a:r>
          </a:p>
          <a:p>
            <a:pPr lvl="1" eaLnBrk="1" hangingPunct="1">
              <a:defRPr/>
            </a:pPr>
            <a:r>
              <a:rPr lang="en-US" altLang="ko-KR" dirty="0" smtClean="0">
                <a:solidFill>
                  <a:srgbClr val="00B050"/>
                </a:solidFill>
                <a:latin typeface="Arial" charset="0"/>
              </a:rPr>
              <a:t>The International Covenant on Civil and Political Rights</a:t>
            </a:r>
          </a:p>
          <a:p>
            <a:pPr lvl="1" eaLnBrk="1" hangingPunct="1">
              <a:defRPr/>
            </a:pPr>
            <a:r>
              <a:rPr lang="en-US" altLang="ko-KR" dirty="0" smtClean="0">
                <a:solidFill>
                  <a:srgbClr val="00B050"/>
                </a:solidFill>
                <a:latin typeface="Arial" charset="0"/>
              </a:rPr>
              <a:t>The International Covenant on Economic, Social and Cultural Rights</a:t>
            </a:r>
          </a:p>
          <a:p>
            <a:pPr lvl="1" eaLnBrk="1" hangingPunct="1">
              <a:defRPr/>
            </a:pPr>
            <a:r>
              <a:rPr lang="en-US" altLang="ko-KR" dirty="0" smtClean="0">
                <a:solidFill>
                  <a:srgbClr val="00B050"/>
                </a:solidFill>
                <a:latin typeface="Arial" charset="0"/>
              </a:rPr>
              <a:t>The ILO Declaration on Fundamental Principles and Rights at Work</a:t>
            </a:r>
          </a:p>
          <a:p>
            <a:pPr eaLnBrk="1" hangingPunct="1">
              <a:defRPr/>
            </a:pPr>
            <a:r>
              <a:rPr lang="en-US" altLang="ko-KR" dirty="0" smtClean="0">
                <a:solidFill>
                  <a:srgbClr val="00B050"/>
                </a:solidFill>
                <a:latin typeface="Arial" charset="0"/>
              </a:rPr>
              <a:t>What is the key part of human rights?</a:t>
            </a:r>
          </a:p>
          <a:p>
            <a:pPr lvl="1" eaLnBrk="1" hangingPunct="1">
              <a:defRPr/>
            </a:pPr>
            <a:endParaRPr lang="en-US" altLang="ko-KR" dirty="0" smtClean="0">
              <a:solidFill>
                <a:srgbClr val="00B050"/>
              </a:solidFill>
              <a:latin typeface="Arial" charset="0"/>
            </a:endParaRPr>
          </a:p>
        </p:txBody>
      </p:sp>
      <p:sp>
        <p:nvSpPr>
          <p:cNvPr id="5" name="슬라이드 번호 개체 틀 4"/>
          <p:cNvSpPr>
            <a:spLocks noGrp="1"/>
          </p:cNvSpPr>
          <p:nvPr>
            <p:ph type="sldNum" sz="quarter" idx="12"/>
          </p:nvPr>
        </p:nvSpPr>
        <p:spPr/>
        <p:txBody>
          <a:bodyPr/>
          <a:lstStyle/>
          <a:p>
            <a:pPr>
              <a:defRPr/>
            </a:pPr>
            <a:fld id="{94F23B3E-E77B-4F22-A875-F4EFCBFD4ACC}" type="slidenum">
              <a:rPr lang="en-US" altLang="ko-KR" smtClean="0"/>
              <a:pPr>
                <a:defRPr/>
              </a:pPr>
              <a:t>29</a:t>
            </a:fld>
            <a:endParaRPr lang="en-US" altLang="ko-KR"/>
          </a:p>
        </p:txBody>
      </p:sp>
      <p:pic>
        <p:nvPicPr>
          <p:cNvPr id="6" name="그림 3" descr="OECD_grey_logo.jpg"/>
          <p:cNvPicPr>
            <a:picLocks noChangeAspect="1"/>
          </p:cNvPicPr>
          <p:nvPr/>
        </p:nvPicPr>
        <p:blipFill>
          <a:blip r:embed="rId2" cstate="print"/>
          <a:srcRect/>
          <a:stretch>
            <a:fillRect/>
          </a:stretch>
        </p:blipFill>
        <p:spPr bwMode="auto">
          <a:xfrm>
            <a:off x="285751" y="214313"/>
            <a:ext cx="901874" cy="9100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제목 1"/>
          <p:cNvSpPr>
            <a:spLocks noGrp="1"/>
          </p:cNvSpPr>
          <p:nvPr>
            <p:ph type="title"/>
          </p:nvPr>
        </p:nvSpPr>
        <p:spPr/>
        <p:txBody>
          <a:bodyPr/>
          <a:lstStyle/>
          <a:p>
            <a:r>
              <a:rPr lang="ko-KR" altLang="en-US" dirty="0" smtClean="0">
                <a:solidFill>
                  <a:srgbClr val="0070C0"/>
                </a:solidFill>
                <a:latin typeface="Arial" charset="0"/>
                <a:cs typeface="Arial" charset="0"/>
              </a:rPr>
              <a:t>사회적 대화의 결과물들</a:t>
            </a:r>
            <a:endParaRPr lang="en-GB" altLang="ko-KR" dirty="0" smtClean="0">
              <a:solidFill>
                <a:srgbClr val="0070C0"/>
              </a:solidFill>
              <a:latin typeface="Arial" charset="0"/>
              <a:cs typeface="Arial" charset="0"/>
            </a:endParaRPr>
          </a:p>
        </p:txBody>
      </p:sp>
      <p:sp>
        <p:nvSpPr>
          <p:cNvPr id="7171" name="내용 개체 틀 2"/>
          <p:cNvSpPr>
            <a:spLocks noGrp="1"/>
          </p:cNvSpPr>
          <p:nvPr>
            <p:ph idx="1"/>
          </p:nvPr>
        </p:nvSpPr>
        <p:spPr/>
        <p:txBody>
          <a:bodyPr/>
          <a:lstStyle/>
          <a:p>
            <a:pPr latinLnBrk="0"/>
            <a:r>
              <a:rPr lang="ko-KR" altLang="en-US" b="1" dirty="0" smtClean="0">
                <a:solidFill>
                  <a:srgbClr val="0070C0"/>
                </a:solidFill>
                <a:latin typeface="Arial" charset="0"/>
                <a:cs typeface="Arial" charset="0"/>
              </a:rPr>
              <a:t>단체교섭과 단체협약</a:t>
            </a:r>
            <a:endParaRPr lang="en-US" altLang="ko-KR" b="1" dirty="0" smtClean="0">
              <a:solidFill>
                <a:srgbClr val="0070C0"/>
              </a:solidFill>
              <a:latin typeface="Arial" charset="0"/>
              <a:cs typeface="Arial" charset="0"/>
            </a:endParaRPr>
          </a:p>
          <a:p>
            <a:pPr latinLnBrk="0"/>
            <a:r>
              <a:rPr lang="ko-KR" altLang="en-US" b="1" dirty="0" smtClean="0">
                <a:solidFill>
                  <a:srgbClr val="0070C0"/>
                </a:solidFill>
                <a:latin typeface="Arial" charset="0"/>
                <a:cs typeface="Arial" charset="0"/>
              </a:rPr>
              <a:t>노동자의 경영참가 </a:t>
            </a:r>
            <a:r>
              <a:rPr lang="en-US" altLang="ko-KR" b="1" dirty="0" smtClean="0">
                <a:solidFill>
                  <a:srgbClr val="0070C0"/>
                </a:solidFill>
                <a:latin typeface="Arial" charset="0"/>
                <a:cs typeface="Arial" charset="0"/>
              </a:rPr>
              <a:t>(</a:t>
            </a:r>
            <a:r>
              <a:rPr lang="ko-KR" altLang="en-US" b="1" dirty="0" smtClean="0">
                <a:solidFill>
                  <a:srgbClr val="0070C0"/>
                </a:solidFill>
                <a:latin typeface="Arial" charset="0"/>
                <a:cs typeface="Arial" charset="0"/>
              </a:rPr>
              <a:t>정보공유 및 협의</a:t>
            </a:r>
            <a:r>
              <a:rPr lang="en-US" altLang="ko-KR" b="1" dirty="0" smtClean="0">
                <a:solidFill>
                  <a:srgbClr val="0070C0"/>
                </a:solidFill>
                <a:latin typeface="Arial" charset="0"/>
                <a:cs typeface="Arial" charset="0"/>
              </a:rPr>
              <a:t>)</a:t>
            </a:r>
          </a:p>
          <a:p>
            <a:pPr latinLnBrk="0"/>
            <a:r>
              <a:rPr lang="ko-KR" altLang="en-US" b="1" dirty="0" smtClean="0">
                <a:solidFill>
                  <a:srgbClr val="0070C0"/>
                </a:solidFill>
                <a:latin typeface="Arial" charset="0"/>
                <a:cs typeface="Arial" charset="0"/>
              </a:rPr>
              <a:t>노동자의 정부 정책 참가</a:t>
            </a:r>
            <a:endParaRPr lang="en-US" altLang="ko-KR" b="1" dirty="0" smtClean="0">
              <a:solidFill>
                <a:srgbClr val="0070C0"/>
              </a:solidFill>
              <a:latin typeface="Arial" charset="0"/>
              <a:cs typeface="Arial" charset="0"/>
            </a:endParaRPr>
          </a:p>
          <a:p>
            <a:pPr latinLnBrk="0"/>
            <a:r>
              <a:rPr lang="ko-KR" altLang="en-US" b="1" dirty="0" smtClean="0">
                <a:solidFill>
                  <a:srgbClr val="0070C0"/>
                </a:solidFill>
                <a:latin typeface="Arial" charset="0"/>
                <a:cs typeface="Arial" charset="0"/>
              </a:rPr>
              <a:t>건강하고 민주적인 노사관계</a:t>
            </a:r>
            <a:endParaRPr lang="en-US" altLang="ko-KR" b="1" dirty="0" smtClean="0">
              <a:solidFill>
                <a:srgbClr val="0070C0"/>
              </a:solidFill>
              <a:latin typeface="Arial" charset="0"/>
              <a:cs typeface="Arial" charset="0"/>
            </a:endParaRPr>
          </a:p>
          <a:p>
            <a:pPr latinLnBrk="0"/>
            <a:endParaRPr lang="en-US" altLang="ko-KR" sz="2400" b="1" dirty="0" smtClean="0">
              <a:solidFill>
                <a:srgbClr val="0070C0"/>
              </a:solidFill>
              <a:latin typeface="Arial" charset="0"/>
              <a:cs typeface="Arial" charset="0"/>
            </a:endParaRPr>
          </a:p>
          <a:p>
            <a:pPr latinLnBrk="0">
              <a:buNone/>
            </a:pPr>
            <a:r>
              <a:rPr lang="ko-KR" altLang="en-US" b="1" dirty="0" smtClean="0">
                <a:solidFill>
                  <a:srgbClr val="0070C0"/>
                </a:solidFill>
                <a:latin typeface="Arial" charset="0"/>
                <a:cs typeface="Arial" charset="0"/>
              </a:rPr>
              <a:t>사회적 대화를 위한 의제로서 국제기준</a:t>
            </a:r>
            <a:endParaRPr lang="en-GB" altLang="ko-KR" dirty="0" smtClean="0">
              <a:latin typeface="Arial" charset="0"/>
              <a:cs typeface="Arial" charset="0"/>
            </a:endParaRPr>
          </a:p>
        </p:txBody>
      </p:sp>
      <p:sp>
        <p:nvSpPr>
          <p:cNvPr id="4" name="슬라이드 번호 개체 틀 3"/>
          <p:cNvSpPr>
            <a:spLocks noGrp="1"/>
          </p:cNvSpPr>
          <p:nvPr>
            <p:ph type="sldNum" sz="quarter" idx="12"/>
          </p:nvPr>
        </p:nvSpPr>
        <p:spPr/>
        <p:txBody>
          <a:bodyPr/>
          <a:lstStyle/>
          <a:p>
            <a:pPr>
              <a:defRPr/>
            </a:pPr>
            <a:fld id="{4F5F4737-8CD0-4C9B-86C7-4B3C40E23811}" type="slidenum">
              <a:rPr lang="en-US" altLang="ko-KR" smtClean="0"/>
              <a:pPr>
                <a:defRPr/>
              </a:pPr>
              <a:t>3</a:t>
            </a:fld>
            <a:endParaRPr lang="en-US" altLang="ko-K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r" eaLnBrk="1" hangingPunct="1"/>
            <a:r>
              <a:rPr lang="en-US" altLang="ko-KR" b="1" dirty="0" smtClean="0">
                <a:latin typeface="Arial" charset="0"/>
              </a:rPr>
              <a:t>OECD Guidelines for MNCs</a:t>
            </a:r>
          </a:p>
        </p:txBody>
      </p:sp>
      <p:sp>
        <p:nvSpPr>
          <p:cNvPr id="40963" name="Rectangle 3"/>
          <p:cNvSpPr>
            <a:spLocks noGrp="1" noChangeArrowheads="1"/>
          </p:cNvSpPr>
          <p:nvPr>
            <p:ph idx="1"/>
          </p:nvPr>
        </p:nvSpPr>
        <p:spPr>
          <a:xfrm>
            <a:off x="457200" y="1600200"/>
            <a:ext cx="8362950" cy="4525963"/>
          </a:xfrm>
        </p:spPr>
        <p:txBody>
          <a:bodyPr/>
          <a:lstStyle/>
          <a:p>
            <a:pPr eaLnBrk="1" hangingPunct="1">
              <a:lnSpc>
                <a:spcPct val="90000"/>
              </a:lnSpc>
            </a:pPr>
            <a:r>
              <a:rPr lang="en-US" altLang="ko-KR" sz="2800" b="1" dirty="0" smtClean="0">
                <a:latin typeface="Arial" charset="0"/>
              </a:rPr>
              <a:t>5</a:t>
            </a:r>
            <a:r>
              <a:rPr lang="ko-KR" altLang="en-US" sz="2800" b="1" dirty="0" smtClean="0">
                <a:latin typeface="Arial" charset="0"/>
              </a:rPr>
              <a:t>장</a:t>
            </a:r>
            <a:r>
              <a:rPr lang="en-US" altLang="ko-KR" sz="2800" b="1" dirty="0" smtClean="0">
                <a:latin typeface="Arial" charset="0"/>
              </a:rPr>
              <a:t>. </a:t>
            </a:r>
            <a:r>
              <a:rPr lang="ko-KR" altLang="en-US" sz="2800" b="1" dirty="0" smtClean="0">
                <a:latin typeface="Arial" charset="0"/>
              </a:rPr>
              <a:t>고용 및 노사관계</a:t>
            </a:r>
            <a:endParaRPr lang="en-US" altLang="ko-KR" sz="2800" b="1" dirty="0" smtClean="0">
              <a:latin typeface="Arial" charset="0"/>
            </a:endParaRPr>
          </a:p>
          <a:p>
            <a:pPr lvl="1" eaLnBrk="1" hangingPunct="1">
              <a:lnSpc>
                <a:spcPct val="90000"/>
              </a:lnSpc>
            </a:pPr>
            <a:r>
              <a:rPr lang="ko-KR" altLang="en-US" dirty="0" smtClean="0">
                <a:latin typeface="Arial" charset="0"/>
              </a:rPr>
              <a:t>노동조합 결성 혹은 가입 관련 노동자 권리의 존중</a:t>
            </a:r>
            <a:endParaRPr lang="en-US" altLang="ko-KR" dirty="0" smtClean="0">
              <a:latin typeface="Arial" charset="0"/>
            </a:endParaRPr>
          </a:p>
          <a:p>
            <a:pPr lvl="1" eaLnBrk="1" hangingPunct="1">
              <a:lnSpc>
                <a:spcPct val="90000"/>
              </a:lnSpc>
            </a:pPr>
            <a:r>
              <a:rPr lang="ko-KR" altLang="en-US" dirty="0" smtClean="0">
                <a:latin typeface="Arial" charset="0"/>
              </a:rPr>
              <a:t>건설적인 집단협상 및 단체교섭을 위한 노동자 권리의 존중</a:t>
            </a:r>
            <a:endParaRPr lang="en-US" altLang="ko-KR" dirty="0" smtClean="0">
              <a:latin typeface="Arial" charset="0"/>
            </a:endParaRPr>
          </a:p>
          <a:p>
            <a:pPr lvl="1" eaLnBrk="1" hangingPunct="1">
              <a:lnSpc>
                <a:spcPct val="90000"/>
              </a:lnSpc>
            </a:pPr>
            <a:r>
              <a:rPr lang="ko-KR" altLang="en-US" dirty="0" smtClean="0">
                <a:latin typeface="Arial" charset="0"/>
              </a:rPr>
              <a:t>아동노동의 폐지</a:t>
            </a:r>
            <a:r>
              <a:rPr lang="en-US" altLang="ko-KR" dirty="0" smtClean="0">
                <a:latin typeface="Arial" charset="0"/>
              </a:rPr>
              <a:t> </a:t>
            </a:r>
            <a:endParaRPr lang="en-US" altLang="ko-KR" dirty="0" smtClean="0">
              <a:latin typeface="Arial" charset="0"/>
            </a:endParaRPr>
          </a:p>
          <a:p>
            <a:pPr lvl="1" eaLnBrk="1" hangingPunct="1">
              <a:lnSpc>
                <a:spcPct val="90000"/>
              </a:lnSpc>
            </a:pPr>
            <a:r>
              <a:rPr lang="ko-KR" altLang="en-US" dirty="0" smtClean="0">
                <a:latin typeface="Arial" charset="0"/>
              </a:rPr>
              <a:t>강제노동의 폐지</a:t>
            </a:r>
            <a:endParaRPr lang="en-US" altLang="ko-KR" dirty="0" smtClean="0">
              <a:latin typeface="Arial" charset="0"/>
            </a:endParaRPr>
          </a:p>
          <a:p>
            <a:pPr lvl="1" eaLnBrk="1" hangingPunct="1">
              <a:lnSpc>
                <a:spcPct val="90000"/>
              </a:lnSpc>
            </a:pPr>
            <a:r>
              <a:rPr lang="ko-KR" altLang="en-US" dirty="0" smtClean="0">
                <a:latin typeface="Arial" charset="0"/>
              </a:rPr>
              <a:t>고용과 직업에서 기회와 대우의 평등</a:t>
            </a:r>
            <a:endParaRPr lang="en-US" altLang="ko-KR" dirty="0" smtClean="0">
              <a:latin typeface="Arial" charset="0"/>
            </a:endParaRPr>
          </a:p>
        </p:txBody>
      </p:sp>
      <p:sp>
        <p:nvSpPr>
          <p:cNvPr id="5" name="슬라이드 번호 개체 틀 4"/>
          <p:cNvSpPr>
            <a:spLocks noGrp="1"/>
          </p:cNvSpPr>
          <p:nvPr>
            <p:ph type="sldNum" sz="quarter" idx="12"/>
          </p:nvPr>
        </p:nvSpPr>
        <p:spPr/>
        <p:txBody>
          <a:bodyPr/>
          <a:lstStyle/>
          <a:p>
            <a:pPr>
              <a:defRPr/>
            </a:pPr>
            <a:fld id="{FD72A286-1E77-40F1-A858-C18C891A5795}" type="slidenum">
              <a:rPr lang="en-US" altLang="ko-KR" smtClean="0"/>
              <a:pPr>
                <a:defRPr/>
              </a:pPr>
              <a:t>30</a:t>
            </a:fld>
            <a:endParaRPr lang="en-US" altLang="ko-KR"/>
          </a:p>
        </p:txBody>
      </p:sp>
      <p:pic>
        <p:nvPicPr>
          <p:cNvPr id="6" name="그림 3" descr="OECD_grey_logo.jpg"/>
          <p:cNvPicPr>
            <a:picLocks noChangeAspect="1"/>
          </p:cNvPicPr>
          <p:nvPr/>
        </p:nvPicPr>
        <p:blipFill>
          <a:blip r:embed="rId2" cstate="print"/>
          <a:srcRect/>
          <a:stretch>
            <a:fillRect/>
          </a:stretch>
        </p:blipFill>
        <p:spPr bwMode="auto">
          <a:xfrm>
            <a:off x="285751" y="214313"/>
            <a:ext cx="901874" cy="9100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r" eaLnBrk="1" hangingPunct="1"/>
            <a:r>
              <a:rPr lang="en-US" altLang="ko-KR" b="1" dirty="0" smtClean="0">
                <a:latin typeface="Arial" charset="0"/>
              </a:rPr>
              <a:t>OECD Guidelines for MNCs</a:t>
            </a:r>
          </a:p>
        </p:txBody>
      </p:sp>
      <p:sp>
        <p:nvSpPr>
          <p:cNvPr id="41987" name="Rectangle 3"/>
          <p:cNvSpPr>
            <a:spLocks noGrp="1" noChangeArrowheads="1"/>
          </p:cNvSpPr>
          <p:nvPr>
            <p:ph idx="1"/>
          </p:nvPr>
        </p:nvSpPr>
        <p:spPr>
          <a:xfrm>
            <a:off x="250825" y="1341438"/>
            <a:ext cx="8569325" cy="4779962"/>
          </a:xfrm>
        </p:spPr>
        <p:txBody>
          <a:bodyPr/>
          <a:lstStyle/>
          <a:p>
            <a:pPr eaLnBrk="1" hangingPunct="1">
              <a:lnSpc>
                <a:spcPct val="90000"/>
              </a:lnSpc>
            </a:pPr>
            <a:r>
              <a:rPr lang="en-US" altLang="ko-KR" sz="2000" b="1" dirty="0" smtClean="0">
                <a:solidFill>
                  <a:srgbClr val="00B050"/>
                </a:solidFill>
                <a:latin typeface="Arial" charset="0"/>
              </a:rPr>
              <a:t>5</a:t>
            </a:r>
            <a:r>
              <a:rPr lang="ko-KR" altLang="en-US" sz="2000" b="1" dirty="0" smtClean="0">
                <a:solidFill>
                  <a:srgbClr val="00B050"/>
                </a:solidFill>
                <a:latin typeface="Arial" charset="0"/>
              </a:rPr>
              <a:t>장</a:t>
            </a:r>
            <a:r>
              <a:rPr lang="en-US" altLang="ko-KR" sz="2000" b="1" dirty="0" smtClean="0">
                <a:solidFill>
                  <a:srgbClr val="00B050"/>
                </a:solidFill>
                <a:latin typeface="Arial" charset="0"/>
              </a:rPr>
              <a:t>. </a:t>
            </a:r>
            <a:r>
              <a:rPr lang="ko-KR" altLang="en-US" sz="2000" b="1" dirty="0" smtClean="0">
                <a:solidFill>
                  <a:srgbClr val="00B050"/>
                </a:solidFill>
                <a:latin typeface="Arial" charset="0"/>
              </a:rPr>
              <a:t>고용 및 노사관계</a:t>
            </a:r>
            <a:endParaRPr lang="en-US" altLang="ko-KR" sz="2000" b="1" dirty="0" smtClean="0">
              <a:solidFill>
                <a:srgbClr val="00B050"/>
              </a:solidFill>
              <a:latin typeface="Arial" charset="0"/>
            </a:endParaRPr>
          </a:p>
          <a:p>
            <a:pPr lvl="1" eaLnBrk="1" hangingPunct="1">
              <a:lnSpc>
                <a:spcPct val="90000"/>
              </a:lnSpc>
            </a:pPr>
            <a:r>
              <a:rPr lang="en-US" altLang="ko-KR" sz="1800" dirty="0" smtClean="0">
                <a:solidFill>
                  <a:srgbClr val="00B050"/>
                </a:solidFill>
                <a:latin typeface="Arial" charset="0"/>
              </a:rPr>
              <a:t>Provide </a:t>
            </a:r>
            <a:r>
              <a:rPr lang="en-US" altLang="ko-KR" sz="1800" b="1" dirty="0" smtClean="0">
                <a:solidFill>
                  <a:srgbClr val="00B050"/>
                </a:solidFill>
                <a:latin typeface="Arial" charset="0"/>
              </a:rPr>
              <a:t>facilities </a:t>
            </a:r>
            <a:r>
              <a:rPr lang="en-US" altLang="ko-KR" sz="1800" dirty="0" smtClean="0">
                <a:solidFill>
                  <a:srgbClr val="00B050"/>
                </a:solidFill>
                <a:latin typeface="Arial" charset="0"/>
              </a:rPr>
              <a:t>to workers’ representatives for effective collective agreements</a:t>
            </a:r>
          </a:p>
          <a:p>
            <a:pPr lvl="1" eaLnBrk="1" hangingPunct="1">
              <a:lnSpc>
                <a:spcPct val="90000"/>
              </a:lnSpc>
            </a:pPr>
            <a:r>
              <a:rPr lang="en-US" altLang="ko-KR" sz="1800" dirty="0" smtClean="0">
                <a:solidFill>
                  <a:srgbClr val="00B050"/>
                </a:solidFill>
                <a:latin typeface="Arial" charset="0"/>
              </a:rPr>
              <a:t>Provide </a:t>
            </a:r>
            <a:r>
              <a:rPr lang="en-US" altLang="ko-KR" sz="1800" b="1" dirty="0" smtClean="0">
                <a:solidFill>
                  <a:srgbClr val="00B050"/>
                </a:solidFill>
                <a:latin typeface="Arial" charset="0"/>
              </a:rPr>
              <a:t>information</a:t>
            </a:r>
            <a:r>
              <a:rPr lang="en-US" altLang="ko-KR" sz="1800" dirty="0" smtClean="0">
                <a:solidFill>
                  <a:srgbClr val="00B050"/>
                </a:solidFill>
                <a:latin typeface="Arial" charset="0"/>
              </a:rPr>
              <a:t> needed for meaningful negotiations</a:t>
            </a:r>
          </a:p>
          <a:p>
            <a:pPr lvl="1" eaLnBrk="1" hangingPunct="1">
              <a:lnSpc>
                <a:spcPct val="90000"/>
              </a:lnSpc>
            </a:pPr>
            <a:r>
              <a:rPr lang="en-US" altLang="ko-KR" sz="1800" dirty="0" smtClean="0">
                <a:solidFill>
                  <a:srgbClr val="00B050"/>
                </a:solidFill>
                <a:latin typeface="Arial" charset="0"/>
              </a:rPr>
              <a:t>Promote </a:t>
            </a:r>
            <a:r>
              <a:rPr lang="en-US" altLang="ko-KR" sz="1800" b="1" dirty="0" smtClean="0">
                <a:solidFill>
                  <a:srgbClr val="00B050"/>
                </a:solidFill>
                <a:latin typeface="Arial" charset="0"/>
              </a:rPr>
              <a:t>consultation</a:t>
            </a:r>
            <a:r>
              <a:rPr lang="en-US" altLang="ko-KR" sz="1800" dirty="0" smtClean="0">
                <a:solidFill>
                  <a:srgbClr val="00B050"/>
                </a:solidFill>
                <a:latin typeface="Arial" charset="0"/>
              </a:rPr>
              <a:t> and cooperation on matters of mutual concern</a:t>
            </a:r>
          </a:p>
          <a:p>
            <a:pPr lvl="1" eaLnBrk="1" hangingPunct="1">
              <a:lnSpc>
                <a:spcPct val="90000"/>
              </a:lnSpc>
            </a:pPr>
            <a:r>
              <a:rPr lang="en-US" altLang="ko-KR" sz="1800" dirty="0" smtClean="0">
                <a:solidFill>
                  <a:srgbClr val="00B050"/>
                </a:solidFill>
                <a:latin typeface="Arial" charset="0"/>
              </a:rPr>
              <a:t>Provide </a:t>
            </a:r>
            <a:r>
              <a:rPr lang="en-US" altLang="ko-KR" sz="1800" b="1" dirty="0" smtClean="0">
                <a:solidFill>
                  <a:srgbClr val="00B050"/>
                </a:solidFill>
                <a:latin typeface="Arial" charset="0"/>
              </a:rPr>
              <a:t>the best possible wages, benefits and conditions of work</a:t>
            </a:r>
            <a:r>
              <a:rPr lang="en-US" altLang="ko-KR" sz="1800" dirty="0" smtClean="0">
                <a:solidFill>
                  <a:srgbClr val="00B050"/>
                </a:solidFill>
                <a:latin typeface="Arial" charset="0"/>
              </a:rPr>
              <a:t>, which is adequate to satisfy the basic needs of the workers and their families</a:t>
            </a:r>
          </a:p>
          <a:p>
            <a:pPr lvl="1" eaLnBrk="1" hangingPunct="1">
              <a:lnSpc>
                <a:spcPct val="90000"/>
              </a:lnSpc>
            </a:pPr>
            <a:r>
              <a:rPr lang="en-US" altLang="ko-KR" sz="1800" dirty="0" smtClean="0">
                <a:solidFill>
                  <a:srgbClr val="00B050"/>
                </a:solidFill>
                <a:latin typeface="Arial" charset="0"/>
              </a:rPr>
              <a:t>Take adequate steps to ensure </a:t>
            </a:r>
            <a:r>
              <a:rPr lang="en-US" altLang="ko-KR" sz="1800" b="1" dirty="0" smtClean="0">
                <a:solidFill>
                  <a:srgbClr val="00B050"/>
                </a:solidFill>
                <a:latin typeface="Arial" charset="0"/>
              </a:rPr>
              <a:t>health &amp; safety </a:t>
            </a:r>
            <a:r>
              <a:rPr lang="en-US" altLang="ko-KR" sz="1800" dirty="0" smtClean="0">
                <a:solidFill>
                  <a:srgbClr val="00B050"/>
                </a:solidFill>
                <a:latin typeface="Arial" charset="0"/>
              </a:rPr>
              <a:t>at work</a:t>
            </a:r>
          </a:p>
          <a:p>
            <a:pPr lvl="1" eaLnBrk="1" hangingPunct="1">
              <a:lnSpc>
                <a:spcPct val="90000"/>
              </a:lnSpc>
            </a:pPr>
            <a:r>
              <a:rPr lang="en-US" altLang="ko-KR" sz="1800" dirty="0" smtClean="0">
                <a:solidFill>
                  <a:srgbClr val="00B050"/>
                </a:solidFill>
                <a:latin typeface="Arial" charset="0"/>
              </a:rPr>
              <a:t>Provide </a:t>
            </a:r>
            <a:r>
              <a:rPr lang="en-US" altLang="ko-KR" sz="1800" b="1" dirty="0" smtClean="0">
                <a:solidFill>
                  <a:srgbClr val="00B050"/>
                </a:solidFill>
                <a:latin typeface="Arial" charset="0"/>
              </a:rPr>
              <a:t>job training </a:t>
            </a:r>
            <a:r>
              <a:rPr lang="en-US" altLang="ko-KR" sz="1800" dirty="0" smtClean="0">
                <a:solidFill>
                  <a:srgbClr val="00B050"/>
                </a:solidFill>
                <a:latin typeface="Arial" charset="0"/>
              </a:rPr>
              <a:t>to improve skill levels</a:t>
            </a:r>
          </a:p>
          <a:p>
            <a:pPr lvl="1" eaLnBrk="1" hangingPunct="1">
              <a:lnSpc>
                <a:spcPct val="90000"/>
              </a:lnSpc>
            </a:pPr>
            <a:r>
              <a:rPr lang="en-US" altLang="ko-KR" sz="1800" dirty="0" smtClean="0">
                <a:solidFill>
                  <a:srgbClr val="00B050"/>
                </a:solidFill>
                <a:latin typeface="Arial" charset="0"/>
              </a:rPr>
              <a:t>Provide </a:t>
            </a:r>
            <a:r>
              <a:rPr lang="en-US" altLang="ko-KR" sz="1800" b="1" dirty="0" smtClean="0">
                <a:solidFill>
                  <a:srgbClr val="00B050"/>
                </a:solidFill>
                <a:latin typeface="Arial" charset="0"/>
              </a:rPr>
              <a:t>reasonable notice </a:t>
            </a:r>
            <a:r>
              <a:rPr lang="en-US" altLang="ko-KR" sz="1800" dirty="0" smtClean="0">
                <a:solidFill>
                  <a:srgbClr val="00B050"/>
                </a:solidFill>
                <a:latin typeface="Arial" charset="0"/>
              </a:rPr>
              <a:t>in case of change of employment effects such as collective lay-offs or dismissals, and </a:t>
            </a:r>
            <a:r>
              <a:rPr lang="en-US" altLang="ko-KR" sz="1800" b="1" dirty="0" smtClean="0">
                <a:solidFill>
                  <a:srgbClr val="00B050"/>
                </a:solidFill>
                <a:latin typeface="Arial" charset="0"/>
              </a:rPr>
              <a:t>meaningful cooperation </a:t>
            </a:r>
            <a:r>
              <a:rPr lang="en-US" altLang="ko-KR" sz="1800" dirty="0" smtClean="0">
                <a:solidFill>
                  <a:srgbClr val="00B050"/>
                </a:solidFill>
                <a:latin typeface="Arial" charset="0"/>
              </a:rPr>
              <a:t>to mitigate the effects of such decisions</a:t>
            </a:r>
          </a:p>
          <a:p>
            <a:pPr lvl="1" eaLnBrk="1" hangingPunct="1">
              <a:lnSpc>
                <a:spcPct val="90000"/>
              </a:lnSpc>
            </a:pPr>
            <a:r>
              <a:rPr lang="en-US" altLang="ko-KR" sz="1800" b="1" dirty="0" smtClean="0">
                <a:solidFill>
                  <a:srgbClr val="00B050"/>
                </a:solidFill>
                <a:latin typeface="Arial" charset="0"/>
              </a:rPr>
              <a:t>Do not threaten</a:t>
            </a:r>
            <a:r>
              <a:rPr lang="en-US" altLang="ko-KR" sz="1800" dirty="0" smtClean="0">
                <a:solidFill>
                  <a:srgbClr val="00B050"/>
                </a:solidFill>
                <a:latin typeface="Arial" charset="0"/>
              </a:rPr>
              <a:t> to transfer the whole or part of plant to other country in order to unfairly influence negotiations and hinder the exercise of a right to organize</a:t>
            </a:r>
          </a:p>
          <a:p>
            <a:pPr lvl="1" eaLnBrk="1" hangingPunct="1">
              <a:lnSpc>
                <a:spcPct val="90000"/>
              </a:lnSpc>
            </a:pPr>
            <a:r>
              <a:rPr lang="en-US" altLang="ko-KR" sz="1800" dirty="0" smtClean="0">
                <a:solidFill>
                  <a:srgbClr val="00B050"/>
                </a:solidFill>
                <a:latin typeface="Arial" charset="0"/>
              </a:rPr>
              <a:t>Allow workers representatives to </a:t>
            </a:r>
            <a:r>
              <a:rPr lang="en-US" altLang="ko-KR" sz="1800" b="1" dirty="0" smtClean="0">
                <a:solidFill>
                  <a:srgbClr val="00B050"/>
                </a:solidFill>
                <a:latin typeface="Arial" charset="0"/>
              </a:rPr>
              <a:t>consult with management representatives </a:t>
            </a:r>
            <a:r>
              <a:rPr lang="en-US" altLang="ko-KR" sz="1800" dirty="0" smtClean="0">
                <a:solidFill>
                  <a:srgbClr val="00B050"/>
                </a:solidFill>
                <a:latin typeface="Arial" charset="0"/>
              </a:rPr>
              <a:t>who are authorized to take decisions in collective bargaining and labor relations</a:t>
            </a:r>
            <a:endParaRPr lang="en-US" altLang="ko-KR" sz="1400" dirty="0" smtClean="0">
              <a:solidFill>
                <a:srgbClr val="00B050"/>
              </a:solidFill>
              <a:latin typeface="Arial" charset="0"/>
            </a:endParaRPr>
          </a:p>
          <a:p>
            <a:pPr lvl="1" eaLnBrk="1" hangingPunct="1">
              <a:lnSpc>
                <a:spcPct val="90000"/>
              </a:lnSpc>
            </a:pPr>
            <a:endParaRPr lang="en-US" altLang="ko-KR" sz="1400" dirty="0" smtClean="0">
              <a:solidFill>
                <a:srgbClr val="00B050"/>
              </a:solidFill>
              <a:latin typeface="Arial" charset="0"/>
            </a:endParaRPr>
          </a:p>
          <a:p>
            <a:pPr lvl="1" eaLnBrk="1" hangingPunct="1">
              <a:lnSpc>
                <a:spcPct val="90000"/>
              </a:lnSpc>
            </a:pPr>
            <a:endParaRPr lang="en-US" altLang="ko-KR" sz="1400" dirty="0" smtClean="0">
              <a:solidFill>
                <a:srgbClr val="00B050"/>
              </a:solidFill>
              <a:latin typeface="Arial" charset="0"/>
            </a:endParaRPr>
          </a:p>
        </p:txBody>
      </p:sp>
      <p:sp>
        <p:nvSpPr>
          <p:cNvPr id="5" name="슬라이드 번호 개체 틀 4"/>
          <p:cNvSpPr>
            <a:spLocks noGrp="1"/>
          </p:cNvSpPr>
          <p:nvPr>
            <p:ph type="sldNum" sz="quarter" idx="12"/>
          </p:nvPr>
        </p:nvSpPr>
        <p:spPr/>
        <p:txBody>
          <a:bodyPr/>
          <a:lstStyle/>
          <a:p>
            <a:pPr>
              <a:defRPr/>
            </a:pPr>
            <a:fld id="{4A069869-C917-4473-A006-C4D09BD84BBF}" type="slidenum">
              <a:rPr lang="en-US" altLang="ko-KR" smtClean="0"/>
              <a:pPr>
                <a:defRPr/>
              </a:pPr>
              <a:t>31</a:t>
            </a:fld>
            <a:endParaRPr lang="en-US" altLang="ko-KR"/>
          </a:p>
        </p:txBody>
      </p:sp>
      <p:pic>
        <p:nvPicPr>
          <p:cNvPr id="6" name="그림 3" descr="OECD_grey_logo.jpg"/>
          <p:cNvPicPr>
            <a:picLocks noChangeAspect="1"/>
          </p:cNvPicPr>
          <p:nvPr/>
        </p:nvPicPr>
        <p:blipFill>
          <a:blip r:embed="rId2" cstate="print"/>
          <a:srcRect/>
          <a:stretch>
            <a:fillRect/>
          </a:stretch>
        </p:blipFill>
        <p:spPr bwMode="auto">
          <a:xfrm>
            <a:off x="285751" y="214313"/>
            <a:ext cx="901874" cy="9100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r" eaLnBrk="1" hangingPunct="1"/>
            <a:r>
              <a:rPr lang="en-US" altLang="ko-KR" b="1" dirty="0" smtClean="0">
                <a:latin typeface="Arial" charset="0"/>
              </a:rPr>
              <a:t>OECD Guidelines for MNCs</a:t>
            </a:r>
          </a:p>
        </p:txBody>
      </p:sp>
      <p:sp>
        <p:nvSpPr>
          <p:cNvPr id="43011" name="Rectangle 3"/>
          <p:cNvSpPr>
            <a:spLocks noGrp="1" noChangeArrowheads="1"/>
          </p:cNvSpPr>
          <p:nvPr>
            <p:ph idx="1"/>
          </p:nvPr>
        </p:nvSpPr>
        <p:spPr/>
        <p:txBody>
          <a:bodyPr/>
          <a:lstStyle/>
          <a:p>
            <a:pPr eaLnBrk="1" hangingPunct="1">
              <a:lnSpc>
                <a:spcPct val="90000"/>
              </a:lnSpc>
            </a:pPr>
            <a:r>
              <a:rPr lang="ko-KR" altLang="en-US" sz="2800" dirty="0" smtClean="0">
                <a:latin typeface="Arial" charset="0"/>
              </a:rPr>
              <a:t>가이드라인 참여 정부의 국가별 연락사무소 설치</a:t>
            </a:r>
            <a:r>
              <a:rPr lang="en-US" altLang="ko-KR" sz="2800" dirty="0" smtClean="0">
                <a:latin typeface="Arial" charset="0"/>
              </a:rPr>
              <a:t> </a:t>
            </a:r>
            <a:r>
              <a:rPr lang="en-US" altLang="ko-KR" sz="2800" dirty="0" smtClean="0">
                <a:latin typeface="Arial" charset="0"/>
              </a:rPr>
              <a:t>National Contact Point (NCP).</a:t>
            </a:r>
          </a:p>
          <a:p>
            <a:pPr eaLnBrk="1" hangingPunct="1">
              <a:lnSpc>
                <a:spcPct val="90000"/>
              </a:lnSpc>
            </a:pPr>
            <a:r>
              <a:rPr lang="ko-KR" altLang="en-US" sz="2800" dirty="0" smtClean="0">
                <a:latin typeface="Arial" charset="0"/>
              </a:rPr>
              <a:t>가이드라인 위반 관련 누구나 </a:t>
            </a:r>
            <a:r>
              <a:rPr lang="en-US" altLang="ko-KR" sz="2800" dirty="0" smtClean="0">
                <a:latin typeface="Arial" charset="0"/>
              </a:rPr>
              <a:t>NCP</a:t>
            </a:r>
            <a:r>
              <a:rPr lang="ko-KR" altLang="en-US" sz="2800" dirty="0" smtClean="0">
                <a:latin typeface="Arial" charset="0"/>
              </a:rPr>
              <a:t>에 문제나 사건을 제기할 수 있다 </a:t>
            </a:r>
            <a:r>
              <a:rPr lang="en-US" altLang="ko-KR" sz="2800" dirty="0" smtClean="0">
                <a:latin typeface="Arial" charset="0"/>
              </a:rPr>
              <a:t>raise the issue or case. </a:t>
            </a:r>
            <a:endParaRPr lang="en-US" altLang="ko-KR" sz="2800" dirty="0" smtClean="0">
              <a:latin typeface="Arial" charset="0"/>
            </a:endParaRPr>
          </a:p>
          <a:p>
            <a:pPr eaLnBrk="1" hangingPunct="1">
              <a:lnSpc>
                <a:spcPct val="90000"/>
              </a:lnSpc>
            </a:pPr>
            <a:r>
              <a:rPr lang="en-US" altLang="ko-KR" sz="2800" dirty="0" smtClean="0">
                <a:latin typeface="Arial" charset="0"/>
              </a:rPr>
              <a:t>NCP </a:t>
            </a:r>
            <a:r>
              <a:rPr lang="ko-KR" altLang="en-US" sz="2800" dirty="0" smtClean="0">
                <a:latin typeface="Arial" charset="0"/>
              </a:rPr>
              <a:t>는</a:t>
            </a:r>
            <a:r>
              <a:rPr lang="en-US" altLang="ko-KR" sz="2800" dirty="0" smtClean="0">
                <a:latin typeface="Arial" charset="0"/>
              </a:rPr>
              <a:t> OECD</a:t>
            </a:r>
            <a:r>
              <a:rPr lang="ko-KR" altLang="en-US" sz="2800" dirty="0" smtClean="0">
                <a:latin typeface="Arial" charset="0"/>
              </a:rPr>
              <a:t>에 문제를 보고해야 한다</a:t>
            </a:r>
            <a:r>
              <a:rPr lang="en-US" altLang="ko-KR" sz="2800" dirty="0" smtClean="0">
                <a:latin typeface="Arial" charset="0"/>
              </a:rPr>
              <a:t>. </a:t>
            </a:r>
            <a:endParaRPr lang="en-US" altLang="ko-KR" sz="2800" dirty="0" smtClean="0">
              <a:latin typeface="Arial" charset="0"/>
            </a:endParaRPr>
          </a:p>
          <a:p>
            <a:pPr eaLnBrk="1" hangingPunct="1">
              <a:lnSpc>
                <a:spcPct val="90000"/>
              </a:lnSpc>
            </a:pPr>
            <a:endParaRPr lang="en-US" altLang="ko-KR" sz="2800" dirty="0" smtClean="0">
              <a:latin typeface="Arial" charset="0"/>
            </a:endParaRPr>
          </a:p>
        </p:txBody>
      </p:sp>
      <p:sp>
        <p:nvSpPr>
          <p:cNvPr id="5" name="슬라이드 번호 개체 틀 4"/>
          <p:cNvSpPr>
            <a:spLocks noGrp="1"/>
          </p:cNvSpPr>
          <p:nvPr>
            <p:ph type="sldNum" sz="quarter" idx="12"/>
          </p:nvPr>
        </p:nvSpPr>
        <p:spPr/>
        <p:txBody>
          <a:bodyPr/>
          <a:lstStyle/>
          <a:p>
            <a:pPr>
              <a:defRPr/>
            </a:pPr>
            <a:fld id="{CD47790A-7583-4940-ADC9-0CC4EFA19AD3}" type="slidenum">
              <a:rPr lang="en-US" altLang="ko-KR" smtClean="0"/>
              <a:pPr>
                <a:defRPr/>
              </a:pPr>
              <a:t>32</a:t>
            </a:fld>
            <a:endParaRPr lang="en-US" altLang="ko-KR"/>
          </a:p>
        </p:txBody>
      </p:sp>
      <p:pic>
        <p:nvPicPr>
          <p:cNvPr id="6" name="그림 3" descr="OECD_grey_logo.jpg"/>
          <p:cNvPicPr>
            <a:picLocks noChangeAspect="1"/>
          </p:cNvPicPr>
          <p:nvPr/>
        </p:nvPicPr>
        <p:blipFill>
          <a:blip r:embed="rId2" cstate="print"/>
          <a:srcRect/>
          <a:stretch>
            <a:fillRect/>
          </a:stretch>
        </p:blipFill>
        <p:spPr bwMode="auto">
          <a:xfrm>
            <a:off x="285751" y="214313"/>
            <a:ext cx="901874" cy="9100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ctrTitle"/>
          </p:nvPr>
        </p:nvSpPr>
        <p:spPr>
          <a:xfrm>
            <a:off x="642938" y="2571750"/>
            <a:ext cx="7772400" cy="1470025"/>
          </a:xfrm>
        </p:spPr>
        <p:txBody>
          <a:bodyPr/>
          <a:lstStyle/>
          <a:p>
            <a:pPr eaLnBrk="1" hangingPunct="1"/>
            <a:r>
              <a:rPr lang="en-US" altLang="ko-KR" b="1" smtClean="0">
                <a:latin typeface="Arial" charset="0"/>
              </a:rPr>
              <a:t>UN Global Compact</a:t>
            </a:r>
          </a:p>
        </p:txBody>
      </p:sp>
      <p:pic>
        <p:nvPicPr>
          <p:cNvPr id="44036" name="그림 4" descr="globalcompact_logo2.bmp"/>
          <p:cNvPicPr>
            <a:picLocks noChangeAspect="1"/>
          </p:cNvPicPr>
          <p:nvPr/>
        </p:nvPicPr>
        <p:blipFill>
          <a:blip r:embed="rId2" cstate="print"/>
          <a:srcRect/>
          <a:stretch>
            <a:fillRect/>
          </a:stretch>
        </p:blipFill>
        <p:spPr bwMode="auto">
          <a:xfrm>
            <a:off x="428625" y="357188"/>
            <a:ext cx="2341563" cy="2214562"/>
          </a:xfrm>
          <a:prstGeom prst="rect">
            <a:avLst/>
          </a:prstGeom>
          <a:noFill/>
          <a:ln w="9525">
            <a:noFill/>
            <a:miter lim="800000"/>
            <a:headEnd/>
            <a:tailEnd/>
          </a:ln>
        </p:spPr>
      </p:pic>
      <p:sp>
        <p:nvSpPr>
          <p:cNvPr id="5" name="슬라이드 번호 개체 틀 4"/>
          <p:cNvSpPr>
            <a:spLocks noGrp="1"/>
          </p:cNvSpPr>
          <p:nvPr>
            <p:ph type="sldNum" sz="quarter" idx="12"/>
          </p:nvPr>
        </p:nvSpPr>
        <p:spPr/>
        <p:txBody>
          <a:bodyPr/>
          <a:lstStyle/>
          <a:p>
            <a:pPr>
              <a:defRPr/>
            </a:pPr>
            <a:fld id="{7A81CA00-D0D7-473A-BB50-6419D47CE8EF}" type="slidenum">
              <a:rPr lang="en-US" altLang="ko-KR" smtClean="0"/>
              <a:pPr>
                <a:defRPr/>
              </a:pPr>
              <a:t>33</a:t>
            </a:fld>
            <a:endParaRPr lang="en-US" altLang="ko-K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28625" y="214313"/>
            <a:ext cx="8229600" cy="1143000"/>
          </a:xfrm>
        </p:spPr>
        <p:txBody>
          <a:bodyPr/>
          <a:lstStyle/>
          <a:p>
            <a:pPr algn="r" eaLnBrk="1" hangingPunct="1"/>
            <a:r>
              <a:rPr lang="en-US" altLang="ko-KR" b="1" smtClean="0">
                <a:latin typeface="Arial" charset="0"/>
              </a:rPr>
              <a:t>UN Global Compact</a:t>
            </a:r>
          </a:p>
        </p:txBody>
      </p:sp>
      <p:sp>
        <p:nvSpPr>
          <p:cNvPr id="43011" name="Rectangle 3"/>
          <p:cNvSpPr>
            <a:spLocks noGrp="1" noChangeArrowheads="1"/>
          </p:cNvSpPr>
          <p:nvPr>
            <p:ph idx="1"/>
          </p:nvPr>
        </p:nvSpPr>
        <p:spPr>
          <a:xfrm>
            <a:off x="457200" y="2255415"/>
            <a:ext cx="8229600" cy="4125913"/>
          </a:xfrm>
        </p:spPr>
        <p:txBody>
          <a:bodyPr>
            <a:normAutofit lnSpcReduction="10000"/>
          </a:bodyPr>
          <a:lstStyle/>
          <a:p>
            <a:pPr eaLnBrk="1" hangingPunct="1">
              <a:lnSpc>
                <a:spcPct val="90000"/>
              </a:lnSpc>
              <a:defRPr/>
            </a:pPr>
            <a:r>
              <a:rPr lang="en-US" altLang="ko-KR" dirty="0" smtClean="0">
                <a:latin typeface="Arial" charset="0"/>
              </a:rPr>
              <a:t>Kofi Annan 1999</a:t>
            </a:r>
            <a:r>
              <a:rPr lang="ko-KR" altLang="en-US" dirty="0" smtClean="0">
                <a:latin typeface="Arial" charset="0"/>
              </a:rPr>
              <a:t>년</a:t>
            </a:r>
            <a:r>
              <a:rPr lang="ko-KR" altLang="en-US" b="1" dirty="0" smtClean="0">
                <a:latin typeface="Arial" charset="0"/>
              </a:rPr>
              <a:t> </a:t>
            </a:r>
            <a:r>
              <a:rPr lang="en-US" altLang="ko-KR" dirty="0" smtClean="0">
                <a:latin typeface="Arial" charset="0"/>
              </a:rPr>
              <a:t>World </a:t>
            </a:r>
            <a:r>
              <a:rPr lang="en-US" altLang="ko-KR" dirty="0" smtClean="0">
                <a:latin typeface="Arial" charset="0"/>
              </a:rPr>
              <a:t>Economic </a:t>
            </a:r>
            <a:r>
              <a:rPr lang="en-US" altLang="ko-KR" dirty="0" smtClean="0">
                <a:latin typeface="Arial" charset="0"/>
              </a:rPr>
              <a:t>Forum</a:t>
            </a:r>
            <a:r>
              <a:rPr lang="ko-KR" altLang="en-US" dirty="0" smtClean="0">
                <a:latin typeface="Arial" charset="0"/>
              </a:rPr>
              <a:t>에서 제안하여</a:t>
            </a:r>
            <a:r>
              <a:rPr lang="en-US" altLang="ko-KR" dirty="0" smtClean="0">
                <a:latin typeface="Arial" charset="0"/>
              </a:rPr>
              <a:t> 2000</a:t>
            </a:r>
            <a:r>
              <a:rPr lang="ko-KR" altLang="en-US" dirty="0" smtClean="0">
                <a:latin typeface="Arial" charset="0"/>
              </a:rPr>
              <a:t>년 </a:t>
            </a:r>
            <a:r>
              <a:rPr lang="en-US" altLang="ko-KR" dirty="0" smtClean="0">
                <a:latin typeface="Arial" charset="0"/>
              </a:rPr>
              <a:t>7</a:t>
            </a:r>
            <a:r>
              <a:rPr lang="ko-KR" altLang="en-US" dirty="0" smtClean="0">
                <a:latin typeface="Arial" charset="0"/>
              </a:rPr>
              <a:t>월 공식 출범</a:t>
            </a:r>
            <a:r>
              <a:rPr lang="en-US" altLang="ko-KR" dirty="0" smtClean="0">
                <a:latin typeface="Arial" charset="0"/>
              </a:rPr>
              <a:t>. </a:t>
            </a:r>
            <a:endParaRPr lang="en-US" altLang="ko-KR" dirty="0" smtClean="0">
              <a:latin typeface="Arial" charset="0"/>
            </a:endParaRPr>
          </a:p>
          <a:p>
            <a:pPr eaLnBrk="1" hangingPunct="1">
              <a:lnSpc>
                <a:spcPct val="90000"/>
              </a:lnSpc>
              <a:defRPr/>
            </a:pPr>
            <a:r>
              <a:rPr lang="ko-KR" altLang="en-US" dirty="0" smtClean="0">
                <a:latin typeface="Arial" charset="0"/>
              </a:rPr>
              <a:t>유엔이 주도하는 기업의 사회적 책임</a:t>
            </a:r>
            <a:r>
              <a:rPr lang="en-US" altLang="ko-KR" dirty="0" smtClean="0">
                <a:latin typeface="Arial" charset="0"/>
              </a:rPr>
              <a:t> </a:t>
            </a:r>
            <a:r>
              <a:rPr lang="en-US" altLang="ko-KR" dirty="0" smtClean="0">
                <a:latin typeface="Arial" charset="0"/>
              </a:rPr>
              <a:t>Corporate Social Responsibility (CSR) </a:t>
            </a:r>
            <a:r>
              <a:rPr lang="ko-KR" altLang="en-US" dirty="0" smtClean="0">
                <a:latin typeface="Arial" charset="0"/>
              </a:rPr>
              <a:t>관련 국제기준</a:t>
            </a:r>
            <a:r>
              <a:rPr lang="en-US" altLang="ko-KR" dirty="0" smtClean="0">
                <a:latin typeface="Arial" charset="0"/>
              </a:rPr>
              <a:t> </a:t>
            </a:r>
            <a:endParaRPr lang="en-US" altLang="ko-KR" dirty="0" smtClean="0">
              <a:latin typeface="Arial" charset="0"/>
            </a:endParaRPr>
          </a:p>
          <a:p>
            <a:pPr eaLnBrk="1" hangingPunct="1">
              <a:lnSpc>
                <a:spcPct val="90000"/>
              </a:lnSpc>
              <a:defRPr/>
            </a:pPr>
            <a:r>
              <a:rPr lang="en-US" altLang="ko-KR" dirty="0" smtClean="0">
                <a:latin typeface="Arial" charset="0"/>
              </a:rPr>
              <a:t>145</a:t>
            </a:r>
            <a:r>
              <a:rPr lang="ko-KR" altLang="en-US" dirty="0" smtClean="0">
                <a:latin typeface="Arial" charset="0"/>
              </a:rPr>
              <a:t>개국 </a:t>
            </a:r>
            <a:r>
              <a:rPr lang="en-US" altLang="ko-KR" dirty="0" smtClean="0">
                <a:latin typeface="Arial" charset="0"/>
              </a:rPr>
              <a:t>1</a:t>
            </a:r>
            <a:r>
              <a:rPr lang="ko-KR" altLang="en-US" dirty="0" smtClean="0">
                <a:latin typeface="Arial" charset="0"/>
              </a:rPr>
              <a:t>만여 참가 조직</a:t>
            </a:r>
            <a:r>
              <a:rPr lang="en-US" altLang="ko-KR" dirty="0" smtClean="0">
                <a:latin typeface="Arial" charset="0"/>
              </a:rPr>
              <a:t>, 7</a:t>
            </a:r>
            <a:r>
              <a:rPr lang="ko-KR" altLang="en-US" dirty="0" smtClean="0">
                <a:latin typeface="Arial" charset="0"/>
              </a:rPr>
              <a:t>천여 기업 참여</a:t>
            </a:r>
            <a:endParaRPr lang="en-US" altLang="ko-KR" dirty="0" smtClean="0">
              <a:latin typeface="Arial" charset="0"/>
            </a:endParaRPr>
          </a:p>
          <a:p>
            <a:pPr eaLnBrk="1" hangingPunct="1">
              <a:lnSpc>
                <a:spcPct val="90000"/>
              </a:lnSpc>
              <a:defRPr/>
            </a:pPr>
            <a:r>
              <a:rPr lang="en-US" altLang="ko-KR" dirty="0" smtClean="0">
                <a:latin typeface="Arial" charset="0"/>
              </a:rPr>
              <a:t>4</a:t>
            </a:r>
            <a:r>
              <a:rPr lang="ko-KR" altLang="en-US" dirty="0" smtClean="0">
                <a:latin typeface="Arial" charset="0"/>
              </a:rPr>
              <a:t>개 영역 </a:t>
            </a:r>
            <a:r>
              <a:rPr lang="en-US" altLang="ko-KR" dirty="0" smtClean="0">
                <a:latin typeface="Arial" charset="0"/>
              </a:rPr>
              <a:t>10</a:t>
            </a:r>
            <a:r>
              <a:rPr lang="ko-KR" altLang="en-US" dirty="0" smtClean="0">
                <a:latin typeface="Arial" charset="0"/>
              </a:rPr>
              <a:t>개 원칙</a:t>
            </a:r>
            <a:endParaRPr lang="en-US" altLang="ko-KR" dirty="0" smtClean="0">
              <a:latin typeface="Arial" charset="0"/>
            </a:endParaRPr>
          </a:p>
          <a:p>
            <a:pPr eaLnBrk="1" hangingPunct="1">
              <a:lnSpc>
                <a:spcPct val="90000"/>
              </a:lnSpc>
              <a:defRPr/>
            </a:pPr>
            <a:r>
              <a:rPr lang="en-US" altLang="ko-KR" dirty="0" smtClean="0">
                <a:latin typeface="Arial" charset="0"/>
                <a:hlinkClick r:id="rId2"/>
              </a:rPr>
              <a:t>www.unglobalcompact.org</a:t>
            </a:r>
            <a:endParaRPr lang="en-US" altLang="ko-KR" dirty="0" smtClean="0">
              <a:latin typeface="Arial" charset="0"/>
            </a:endParaRPr>
          </a:p>
          <a:p>
            <a:pPr eaLnBrk="1" hangingPunct="1">
              <a:lnSpc>
                <a:spcPct val="90000"/>
              </a:lnSpc>
              <a:defRPr/>
            </a:pPr>
            <a:endParaRPr lang="en-US" altLang="ko-KR" dirty="0" smtClean="0">
              <a:latin typeface="Arial" charset="0"/>
            </a:endParaRPr>
          </a:p>
        </p:txBody>
      </p:sp>
      <p:pic>
        <p:nvPicPr>
          <p:cNvPr id="45061" name="그림 4" descr="lg_global_compact.jpg"/>
          <p:cNvPicPr>
            <a:picLocks noChangeAspect="1"/>
          </p:cNvPicPr>
          <p:nvPr/>
        </p:nvPicPr>
        <p:blipFill>
          <a:blip r:embed="rId3" cstate="print"/>
          <a:srcRect/>
          <a:stretch>
            <a:fillRect/>
          </a:stretch>
        </p:blipFill>
        <p:spPr bwMode="auto">
          <a:xfrm>
            <a:off x="214313" y="142875"/>
            <a:ext cx="2714625" cy="1857375"/>
          </a:xfrm>
          <a:prstGeom prst="rect">
            <a:avLst/>
          </a:prstGeom>
          <a:noFill/>
          <a:ln w="9525">
            <a:noFill/>
            <a:miter lim="800000"/>
            <a:headEnd/>
            <a:tailEnd/>
          </a:ln>
        </p:spPr>
      </p:pic>
      <p:sp>
        <p:nvSpPr>
          <p:cNvPr id="6" name="슬라이드 번호 개체 틀 5"/>
          <p:cNvSpPr>
            <a:spLocks noGrp="1"/>
          </p:cNvSpPr>
          <p:nvPr>
            <p:ph type="sldNum" sz="quarter" idx="12"/>
          </p:nvPr>
        </p:nvSpPr>
        <p:spPr/>
        <p:txBody>
          <a:bodyPr/>
          <a:lstStyle/>
          <a:p>
            <a:pPr>
              <a:defRPr/>
            </a:pPr>
            <a:fld id="{874C715F-FF91-4D1F-8562-67D04D851412}" type="slidenum">
              <a:rPr lang="en-US" altLang="ko-KR" smtClean="0"/>
              <a:pPr>
                <a:defRPr/>
              </a:pPr>
              <a:t>34</a:t>
            </a:fld>
            <a:endParaRPr lang="en-US" altLang="ko-K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ko-KR" b="1" dirty="0" smtClean="0">
                <a:latin typeface="Arial" charset="0"/>
              </a:rPr>
              <a:t>UN Global Compact</a:t>
            </a:r>
          </a:p>
        </p:txBody>
      </p:sp>
      <p:sp>
        <p:nvSpPr>
          <p:cNvPr id="46083" name="Rectangle 3"/>
          <p:cNvSpPr>
            <a:spLocks noGrp="1" noChangeArrowheads="1"/>
          </p:cNvSpPr>
          <p:nvPr>
            <p:ph idx="1"/>
          </p:nvPr>
        </p:nvSpPr>
        <p:spPr>
          <a:xfrm>
            <a:off x="457200" y="1600200"/>
            <a:ext cx="8229600" cy="4781550"/>
          </a:xfrm>
        </p:spPr>
        <p:txBody>
          <a:bodyPr/>
          <a:lstStyle/>
          <a:p>
            <a:pPr marL="609600" indent="-609600" eaLnBrk="1" hangingPunct="1">
              <a:lnSpc>
                <a:spcPct val="80000"/>
              </a:lnSpc>
            </a:pPr>
            <a:r>
              <a:rPr lang="ko-KR" altLang="en-US" sz="2400" b="1" dirty="0" smtClean="0">
                <a:latin typeface="Arial" charset="0"/>
              </a:rPr>
              <a:t>인권 </a:t>
            </a:r>
            <a:r>
              <a:rPr lang="en-US" altLang="ko-KR" sz="2400" b="1" dirty="0" smtClean="0">
                <a:latin typeface="Arial" charset="0"/>
              </a:rPr>
              <a:t>Human </a:t>
            </a:r>
            <a:r>
              <a:rPr lang="en-US" altLang="ko-KR" sz="2400" b="1" dirty="0" smtClean="0">
                <a:latin typeface="Arial" charset="0"/>
              </a:rPr>
              <a:t>Rights</a:t>
            </a:r>
          </a:p>
          <a:p>
            <a:pPr marL="990600" lvl="1" indent="-533400" eaLnBrk="1" hangingPunct="1">
              <a:lnSpc>
                <a:spcPct val="80000"/>
              </a:lnSpc>
              <a:buFontTx/>
              <a:buAutoNum type="arabicPeriod"/>
            </a:pPr>
            <a:r>
              <a:rPr lang="en-US" altLang="ko-KR" sz="2000" dirty="0" smtClean="0">
                <a:latin typeface="Arial" charset="0"/>
              </a:rPr>
              <a:t>MNC support </a:t>
            </a:r>
            <a:r>
              <a:rPr lang="en-US" altLang="ko-KR" sz="2000" b="1" dirty="0" smtClean="0">
                <a:latin typeface="Arial" charset="0"/>
              </a:rPr>
              <a:t>human rights</a:t>
            </a:r>
          </a:p>
          <a:p>
            <a:pPr marL="990600" lvl="1" indent="-533400" eaLnBrk="1" hangingPunct="1">
              <a:lnSpc>
                <a:spcPct val="80000"/>
              </a:lnSpc>
              <a:buFontTx/>
              <a:buAutoNum type="arabicPeriod"/>
            </a:pPr>
            <a:r>
              <a:rPr lang="en-US" altLang="ko-KR" sz="2000" dirty="0" smtClean="0">
                <a:latin typeface="Arial" charset="0"/>
              </a:rPr>
              <a:t>MNC do not abuse human right</a:t>
            </a:r>
          </a:p>
          <a:p>
            <a:pPr marL="609600" indent="-609600" eaLnBrk="1" hangingPunct="1">
              <a:lnSpc>
                <a:spcPct val="80000"/>
              </a:lnSpc>
            </a:pPr>
            <a:r>
              <a:rPr lang="ko-KR" altLang="en-US" sz="2400" b="1" dirty="0" smtClean="0">
                <a:latin typeface="Arial" charset="0"/>
              </a:rPr>
              <a:t>노동기준 </a:t>
            </a:r>
            <a:r>
              <a:rPr lang="en-US" altLang="ko-KR" sz="2400" b="1" dirty="0" smtClean="0">
                <a:latin typeface="Arial" charset="0"/>
              </a:rPr>
              <a:t>Labor </a:t>
            </a:r>
            <a:r>
              <a:rPr lang="en-US" altLang="ko-KR" sz="2400" b="1" dirty="0" smtClean="0">
                <a:latin typeface="Arial" charset="0"/>
              </a:rPr>
              <a:t>Standards</a:t>
            </a:r>
          </a:p>
          <a:p>
            <a:pPr marL="990600" lvl="1" indent="-533400" eaLnBrk="1" hangingPunct="1">
              <a:lnSpc>
                <a:spcPct val="80000"/>
              </a:lnSpc>
              <a:buFont typeface="Wingdings" pitchFamily="2" charset="2"/>
              <a:buAutoNum type="arabicPeriod" startAt="3"/>
            </a:pPr>
            <a:r>
              <a:rPr lang="en-US" altLang="ko-KR" sz="2000" dirty="0" smtClean="0">
                <a:latin typeface="Arial" charset="0"/>
              </a:rPr>
              <a:t>MNC respect the </a:t>
            </a:r>
            <a:r>
              <a:rPr lang="en-US" altLang="ko-KR" sz="2000" b="1" dirty="0" smtClean="0">
                <a:latin typeface="Arial" charset="0"/>
              </a:rPr>
              <a:t>freedom of association </a:t>
            </a:r>
            <a:r>
              <a:rPr lang="en-US" altLang="ko-KR" sz="2000" dirty="0" smtClean="0">
                <a:latin typeface="Arial" charset="0"/>
              </a:rPr>
              <a:t>and the right to </a:t>
            </a:r>
            <a:r>
              <a:rPr lang="en-US" altLang="ko-KR" sz="2000" b="1" dirty="0" smtClean="0">
                <a:latin typeface="Arial" charset="0"/>
              </a:rPr>
              <a:t>collective bargaining</a:t>
            </a:r>
          </a:p>
          <a:p>
            <a:pPr marL="990600" lvl="1" indent="-533400" eaLnBrk="1" hangingPunct="1">
              <a:lnSpc>
                <a:spcPct val="80000"/>
              </a:lnSpc>
              <a:buFont typeface="Wingdings" pitchFamily="2" charset="2"/>
              <a:buAutoNum type="arabicPeriod" startAt="3"/>
            </a:pPr>
            <a:r>
              <a:rPr lang="en-US" altLang="ko-KR" sz="2000" dirty="0" smtClean="0">
                <a:latin typeface="Arial" charset="0"/>
              </a:rPr>
              <a:t>Elimination of </a:t>
            </a:r>
            <a:r>
              <a:rPr lang="en-US" altLang="ko-KR" sz="2000" b="1" dirty="0" smtClean="0">
                <a:latin typeface="Arial" charset="0"/>
              </a:rPr>
              <a:t>forced labor</a:t>
            </a:r>
          </a:p>
          <a:p>
            <a:pPr marL="990600" lvl="1" indent="-533400" eaLnBrk="1" hangingPunct="1">
              <a:lnSpc>
                <a:spcPct val="80000"/>
              </a:lnSpc>
              <a:buFont typeface="Wingdings" pitchFamily="2" charset="2"/>
              <a:buAutoNum type="arabicPeriod" startAt="3"/>
            </a:pPr>
            <a:r>
              <a:rPr lang="en-US" altLang="ko-KR" sz="2000" dirty="0" smtClean="0">
                <a:latin typeface="Arial" charset="0"/>
              </a:rPr>
              <a:t>Abolition of </a:t>
            </a:r>
            <a:r>
              <a:rPr lang="en-US" altLang="ko-KR" sz="2000" b="1" dirty="0" smtClean="0">
                <a:latin typeface="Arial" charset="0"/>
              </a:rPr>
              <a:t>child labor</a:t>
            </a:r>
          </a:p>
          <a:p>
            <a:pPr marL="990600" lvl="1" indent="-533400" eaLnBrk="1" hangingPunct="1">
              <a:lnSpc>
                <a:spcPct val="80000"/>
              </a:lnSpc>
              <a:buFont typeface="Wingdings" pitchFamily="2" charset="2"/>
              <a:buAutoNum type="arabicPeriod" startAt="3"/>
            </a:pPr>
            <a:r>
              <a:rPr lang="en-US" altLang="ko-KR" sz="2000" dirty="0" smtClean="0">
                <a:latin typeface="Arial" charset="0"/>
              </a:rPr>
              <a:t>Elimination of </a:t>
            </a:r>
            <a:r>
              <a:rPr lang="en-US" altLang="ko-KR" sz="2000" b="1" dirty="0" smtClean="0">
                <a:latin typeface="Arial" charset="0"/>
              </a:rPr>
              <a:t>discrimination</a:t>
            </a:r>
            <a:r>
              <a:rPr lang="en-US" altLang="ko-KR" sz="2000" dirty="0" smtClean="0">
                <a:latin typeface="Arial" charset="0"/>
              </a:rPr>
              <a:t> at work</a:t>
            </a:r>
          </a:p>
          <a:p>
            <a:pPr marL="609600" indent="-609600" eaLnBrk="1" hangingPunct="1">
              <a:lnSpc>
                <a:spcPct val="80000"/>
              </a:lnSpc>
            </a:pPr>
            <a:r>
              <a:rPr lang="ko-KR" altLang="en-US" sz="2400" b="1" dirty="0" smtClean="0">
                <a:latin typeface="Arial" charset="0"/>
              </a:rPr>
              <a:t>환경 </a:t>
            </a:r>
            <a:r>
              <a:rPr lang="en-US" altLang="ko-KR" sz="2400" b="1" dirty="0" smtClean="0">
                <a:latin typeface="Arial" charset="0"/>
              </a:rPr>
              <a:t>Environment</a:t>
            </a:r>
            <a:endParaRPr lang="en-US" altLang="ko-KR" sz="2400" b="1" dirty="0" smtClean="0">
              <a:latin typeface="Arial" charset="0"/>
            </a:endParaRPr>
          </a:p>
          <a:p>
            <a:pPr marL="990600" lvl="1" indent="-533400" eaLnBrk="1" hangingPunct="1">
              <a:lnSpc>
                <a:spcPct val="80000"/>
              </a:lnSpc>
              <a:buFont typeface="Wingdings" pitchFamily="2" charset="2"/>
              <a:buAutoNum type="arabicPeriod" startAt="7"/>
            </a:pPr>
            <a:r>
              <a:rPr lang="en-US" altLang="ko-KR" sz="2000" dirty="0" smtClean="0">
                <a:latin typeface="Arial" charset="0"/>
              </a:rPr>
              <a:t>MNC support precautionary approach to </a:t>
            </a:r>
            <a:r>
              <a:rPr lang="en-US" altLang="ko-KR" sz="2000" b="1" dirty="0" smtClean="0">
                <a:latin typeface="Arial" charset="0"/>
              </a:rPr>
              <a:t>environment</a:t>
            </a:r>
          </a:p>
          <a:p>
            <a:pPr marL="990600" lvl="1" indent="-533400" eaLnBrk="1" hangingPunct="1">
              <a:lnSpc>
                <a:spcPct val="80000"/>
              </a:lnSpc>
              <a:buFont typeface="Wingdings" pitchFamily="2" charset="2"/>
              <a:buAutoNum type="arabicPeriod" startAt="7"/>
            </a:pPr>
            <a:r>
              <a:rPr lang="en-US" altLang="ko-KR" sz="2000" dirty="0" smtClean="0">
                <a:latin typeface="Arial" charset="0"/>
              </a:rPr>
              <a:t>Promote greater environmental responsibility</a:t>
            </a:r>
          </a:p>
          <a:p>
            <a:pPr marL="990600" lvl="1" indent="-533400" eaLnBrk="1" hangingPunct="1">
              <a:lnSpc>
                <a:spcPct val="80000"/>
              </a:lnSpc>
              <a:buFont typeface="Wingdings" pitchFamily="2" charset="2"/>
              <a:buAutoNum type="arabicPeriod" startAt="7"/>
            </a:pPr>
            <a:r>
              <a:rPr lang="en-US" altLang="ko-KR" sz="2000" dirty="0" smtClean="0">
                <a:latin typeface="Arial" charset="0"/>
              </a:rPr>
              <a:t>Develop environmentally friendly technology</a:t>
            </a:r>
          </a:p>
          <a:p>
            <a:pPr marL="609600" indent="-609600" eaLnBrk="1" hangingPunct="1">
              <a:lnSpc>
                <a:spcPct val="80000"/>
              </a:lnSpc>
            </a:pPr>
            <a:r>
              <a:rPr lang="ko-KR" altLang="en-US" sz="2400" b="1" dirty="0" err="1" smtClean="0">
                <a:latin typeface="Arial" charset="0"/>
              </a:rPr>
              <a:t>반부패</a:t>
            </a:r>
            <a:r>
              <a:rPr lang="ko-KR" altLang="en-US" sz="2400" b="1" dirty="0" smtClean="0">
                <a:latin typeface="Arial" charset="0"/>
              </a:rPr>
              <a:t> </a:t>
            </a:r>
            <a:r>
              <a:rPr lang="en-US" altLang="ko-KR" sz="2400" b="1" dirty="0" smtClean="0">
                <a:latin typeface="Arial" charset="0"/>
              </a:rPr>
              <a:t>Anti-Corruption</a:t>
            </a:r>
            <a:endParaRPr lang="en-US" altLang="ko-KR" sz="2400" b="1" dirty="0" smtClean="0">
              <a:latin typeface="Arial" charset="0"/>
            </a:endParaRPr>
          </a:p>
          <a:p>
            <a:pPr marL="990600" lvl="1" indent="-533400" eaLnBrk="1" hangingPunct="1">
              <a:lnSpc>
                <a:spcPct val="80000"/>
              </a:lnSpc>
              <a:buFont typeface="Wingdings" pitchFamily="2" charset="2"/>
              <a:buAutoNum type="arabicPeriod" startAt="10"/>
            </a:pPr>
            <a:r>
              <a:rPr lang="en-US" altLang="ko-KR" sz="2000" dirty="0" smtClean="0">
                <a:latin typeface="Arial" charset="0"/>
              </a:rPr>
              <a:t>MNC should work against all forms of </a:t>
            </a:r>
            <a:r>
              <a:rPr lang="en-US" altLang="ko-KR" sz="2000" b="1" dirty="0" smtClean="0">
                <a:latin typeface="Arial" charset="0"/>
              </a:rPr>
              <a:t>corruption</a:t>
            </a:r>
            <a:endParaRPr lang="en-US" altLang="ko-KR" sz="1400" b="1" dirty="0" smtClean="0"/>
          </a:p>
        </p:txBody>
      </p:sp>
      <p:sp>
        <p:nvSpPr>
          <p:cNvPr id="5" name="슬라이드 번호 개체 틀 4"/>
          <p:cNvSpPr>
            <a:spLocks noGrp="1"/>
          </p:cNvSpPr>
          <p:nvPr>
            <p:ph type="sldNum" sz="quarter" idx="12"/>
          </p:nvPr>
        </p:nvSpPr>
        <p:spPr/>
        <p:txBody>
          <a:bodyPr/>
          <a:lstStyle/>
          <a:p>
            <a:pPr>
              <a:defRPr/>
            </a:pPr>
            <a:fld id="{47F76524-C4C4-4771-8C37-097013FC8412}" type="slidenum">
              <a:rPr lang="en-US" altLang="ko-KR" smtClean="0"/>
              <a:pPr>
                <a:defRPr/>
              </a:pPr>
              <a:t>35</a:t>
            </a:fld>
            <a:endParaRPr lang="en-US" altLang="ko-KR"/>
          </a:p>
        </p:txBody>
      </p:sp>
      <p:pic>
        <p:nvPicPr>
          <p:cNvPr id="6" name="그림 4" descr="globalcompact_logo2.bmp"/>
          <p:cNvPicPr>
            <a:picLocks noChangeAspect="1"/>
          </p:cNvPicPr>
          <p:nvPr/>
        </p:nvPicPr>
        <p:blipFill>
          <a:blip r:embed="rId2" cstate="print"/>
          <a:srcRect/>
          <a:stretch>
            <a:fillRect/>
          </a:stretch>
        </p:blipFill>
        <p:spPr bwMode="auto">
          <a:xfrm>
            <a:off x="428625" y="357188"/>
            <a:ext cx="1047031" cy="9902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r" eaLnBrk="1" hangingPunct="1"/>
            <a:r>
              <a:rPr lang="en-US" altLang="ko-KR" b="1" dirty="0" smtClean="0">
                <a:latin typeface="Arial" charset="0"/>
              </a:rPr>
              <a:t>Freedom of Association &amp; Collective Bargaining</a:t>
            </a:r>
          </a:p>
        </p:txBody>
      </p:sp>
      <p:sp>
        <p:nvSpPr>
          <p:cNvPr id="39939" name="Rectangle 3"/>
          <p:cNvSpPr>
            <a:spLocks noGrp="1" noChangeArrowheads="1"/>
          </p:cNvSpPr>
          <p:nvPr>
            <p:ph idx="1"/>
          </p:nvPr>
        </p:nvSpPr>
        <p:spPr>
          <a:xfrm>
            <a:off x="457200" y="1600200"/>
            <a:ext cx="8229600" cy="4781550"/>
          </a:xfrm>
        </p:spPr>
        <p:txBody>
          <a:bodyPr/>
          <a:lstStyle/>
          <a:p>
            <a:pPr>
              <a:defRPr/>
            </a:pPr>
            <a:r>
              <a:rPr lang="en-US" altLang="ko-KR" sz="1800" dirty="0" smtClean="0">
                <a:latin typeface="Arial" pitchFamily="34" charset="0"/>
                <a:cs typeface="Arial" pitchFamily="34" charset="0"/>
              </a:rPr>
              <a:t>Ensure that all workers are able to form and join a trade union of their choice without fear of intimidation or reprisal, in accordance with national law. </a:t>
            </a:r>
          </a:p>
          <a:p>
            <a:pPr>
              <a:defRPr/>
            </a:pPr>
            <a:r>
              <a:rPr lang="en-US" altLang="ko-KR" sz="1800" dirty="0" smtClean="0">
                <a:latin typeface="Arial" pitchFamily="34" charset="0"/>
                <a:cs typeface="Arial" pitchFamily="34" charset="0"/>
              </a:rPr>
              <a:t>Put in place non-discriminatory policies and procedures with respect to trade union organization, union membership and activity in such areas as applications for employment and decisions on advancement, dismissal or transfer. </a:t>
            </a:r>
          </a:p>
          <a:p>
            <a:pPr>
              <a:defRPr/>
            </a:pPr>
            <a:r>
              <a:rPr lang="en-US" altLang="ko-KR" sz="1800" dirty="0" smtClean="0">
                <a:latin typeface="Arial" pitchFamily="34" charset="0"/>
                <a:cs typeface="Arial" pitchFamily="34" charset="0"/>
              </a:rPr>
              <a:t>Do not interfere with the activities of worker representatives while they carry out their functions in ways that are not disruptive to regular company operations.  </a:t>
            </a:r>
          </a:p>
          <a:p>
            <a:pPr>
              <a:defRPr/>
            </a:pPr>
            <a:r>
              <a:rPr lang="en-US" altLang="ko-KR" sz="1800" dirty="0" smtClean="0">
                <a:latin typeface="Arial" pitchFamily="34" charset="0"/>
                <a:cs typeface="Arial" pitchFamily="34" charset="0"/>
              </a:rPr>
              <a:t>Allow the collection of union dues on company premises, </a:t>
            </a:r>
            <a:r>
              <a:rPr lang="en-US" altLang="ko-KR" sz="1800" b="1" dirty="0" smtClean="0">
                <a:latin typeface="Arial" pitchFamily="34" charset="0"/>
                <a:cs typeface="Arial" pitchFamily="34" charset="0"/>
              </a:rPr>
              <a:t>posting of trade union notices</a:t>
            </a:r>
            <a:r>
              <a:rPr lang="en-US" altLang="ko-KR" sz="1800" dirty="0" smtClean="0">
                <a:latin typeface="Arial" pitchFamily="34" charset="0"/>
                <a:cs typeface="Arial" pitchFamily="34" charset="0"/>
              </a:rPr>
              <a:t>, </a:t>
            </a:r>
            <a:r>
              <a:rPr lang="en-US" altLang="ko-KR" sz="1800" b="1" dirty="0" smtClean="0">
                <a:latin typeface="Arial" pitchFamily="34" charset="0"/>
                <a:cs typeface="Arial" pitchFamily="34" charset="0"/>
              </a:rPr>
              <a:t>distribution of union documents</a:t>
            </a:r>
            <a:r>
              <a:rPr lang="en-US" altLang="ko-KR" sz="1800" dirty="0" smtClean="0">
                <a:latin typeface="Arial" pitchFamily="34" charset="0"/>
                <a:cs typeface="Arial" pitchFamily="34" charset="0"/>
              </a:rPr>
              <a:t>, and </a:t>
            </a:r>
            <a:r>
              <a:rPr lang="en-US" altLang="ko-KR" sz="1800" b="1" dirty="0" smtClean="0">
                <a:latin typeface="Arial" pitchFamily="34" charset="0"/>
                <a:cs typeface="Arial" pitchFamily="34" charset="0"/>
              </a:rPr>
              <a:t>provision of office space</a:t>
            </a:r>
            <a:r>
              <a:rPr lang="en-US" altLang="ko-KR" sz="1800" dirty="0" smtClean="0">
                <a:latin typeface="Arial" pitchFamily="34" charset="0"/>
                <a:cs typeface="Arial" pitchFamily="34" charset="0"/>
              </a:rPr>
              <a:t>.</a:t>
            </a:r>
          </a:p>
          <a:p>
            <a:pPr>
              <a:defRPr/>
            </a:pPr>
            <a:r>
              <a:rPr lang="en-US" altLang="ko-KR" sz="1800" dirty="0" smtClean="0">
                <a:latin typeface="Arial" pitchFamily="34" charset="0"/>
                <a:cs typeface="Arial" pitchFamily="34" charset="0"/>
              </a:rPr>
              <a:t>Provide workers’ representatives with appropriate </a:t>
            </a:r>
            <a:r>
              <a:rPr lang="en-US" altLang="ko-KR" sz="1800" b="1" dirty="0" smtClean="0">
                <a:latin typeface="Arial" pitchFamily="34" charset="0"/>
                <a:cs typeface="Arial" pitchFamily="34" charset="0"/>
              </a:rPr>
              <a:t>facilities</a:t>
            </a:r>
            <a:r>
              <a:rPr lang="en-US" altLang="ko-KR" sz="1800" dirty="0" smtClean="0">
                <a:latin typeface="Arial" pitchFamily="34" charset="0"/>
                <a:cs typeface="Arial" pitchFamily="34" charset="0"/>
              </a:rPr>
              <a:t> to assist in the development of effective collective agreement. </a:t>
            </a:r>
          </a:p>
          <a:p>
            <a:pPr marL="609600" indent="-609600" eaLnBrk="1" hangingPunct="1">
              <a:lnSpc>
                <a:spcPct val="80000"/>
              </a:lnSpc>
              <a:defRPr/>
            </a:pPr>
            <a:endParaRPr lang="en-US" altLang="ko-KR" sz="1400" b="1" dirty="0" smtClean="0"/>
          </a:p>
        </p:txBody>
      </p:sp>
      <p:sp>
        <p:nvSpPr>
          <p:cNvPr id="4" name="슬라이드 번호 개체 틀 3"/>
          <p:cNvSpPr>
            <a:spLocks noGrp="1"/>
          </p:cNvSpPr>
          <p:nvPr>
            <p:ph type="sldNum" sz="quarter" idx="12"/>
          </p:nvPr>
        </p:nvSpPr>
        <p:spPr/>
        <p:txBody>
          <a:bodyPr/>
          <a:lstStyle/>
          <a:p>
            <a:pPr>
              <a:defRPr/>
            </a:pPr>
            <a:fld id="{6292D70A-A6A7-45C6-A71C-676C3C269368}" type="slidenum">
              <a:rPr lang="en-US" altLang="ko-KR" smtClean="0"/>
              <a:pPr>
                <a:defRPr/>
              </a:pPr>
              <a:t>36</a:t>
            </a:fld>
            <a:endParaRPr lang="en-US" altLang="ko-KR"/>
          </a:p>
        </p:txBody>
      </p:sp>
      <p:pic>
        <p:nvPicPr>
          <p:cNvPr id="6" name="그림 4" descr="globalcompact_logo2.bmp"/>
          <p:cNvPicPr>
            <a:picLocks noChangeAspect="1"/>
          </p:cNvPicPr>
          <p:nvPr/>
        </p:nvPicPr>
        <p:blipFill>
          <a:blip r:embed="rId2" cstate="print"/>
          <a:srcRect/>
          <a:stretch>
            <a:fillRect/>
          </a:stretch>
        </p:blipFill>
        <p:spPr bwMode="auto">
          <a:xfrm>
            <a:off x="428625" y="357188"/>
            <a:ext cx="1047031" cy="9902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r" eaLnBrk="1" hangingPunct="1"/>
            <a:r>
              <a:rPr lang="en-US" altLang="ko-KR" b="1" dirty="0" smtClean="0">
                <a:latin typeface="Arial" charset="0"/>
              </a:rPr>
              <a:t>Freedom of Association &amp; Collective Bargaining</a:t>
            </a:r>
          </a:p>
        </p:txBody>
      </p:sp>
      <p:sp>
        <p:nvSpPr>
          <p:cNvPr id="39939" name="Rectangle 3"/>
          <p:cNvSpPr>
            <a:spLocks noGrp="1" noChangeArrowheads="1"/>
          </p:cNvSpPr>
          <p:nvPr>
            <p:ph idx="1"/>
          </p:nvPr>
        </p:nvSpPr>
        <p:spPr>
          <a:xfrm>
            <a:off x="457200" y="1600200"/>
            <a:ext cx="8229600" cy="4781550"/>
          </a:xfrm>
        </p:spPr>
        <p:txBody>
          <a:bodyPr/>
          <a:lstStyle/>
          <a:p>
            <a:pPr>
              <a:defRPr/>
            </a:pPr>
            <a:r>
              <a:rPr lang="en-US" altLang="ko-KR" sz="1800" dirty="0" smtClean="0">
                <a:latin typeface="Arial" pitchFamily="34" charset="0"/>
                <a:cs typeface="Arial" pitchFamily="34" charset="0"/>
              </a:rPr>
              <a:t>Recognize trade union for the purpose of collective bargaining. </a:t>
            </a:r>
          </a:p>
          <a:p>
            <a:pPr>
              <a:defRPr/>
            </a:pPr>
            <a:r>
              <a:rPr lang="en-US" altLang="ko-KR" sz="1800" dirty="0" smtClean="0">
                <a:latin typeface="Arial" pitchFamily="34" charset="0"/>
                <a:cs typeface="Arial" pitchFamily="34" charset="0"/>
              </a:rPr>
              <a:t>Use collective bargaining as a constructive forum for addressing working conditions and terms of employment and relations between employers and workers.</a:t>
            </a:r>
          </a:p>
          <a:p>
            <a:pPr>
              <a:defRPr/>
            </a:pPr>
            <a:r>
              <a:rPr lang="en-US" altLang="ko-KR" sz="1800" dirty="0" smtClean="0">
                <a:latin typeface="Arial" pitchFamily="34" charset="0"/>
                <a:cs typeface="Arial" pitchFamily="34" charset="0"/>
              </a:rPr>
              <a:t>Address any problem-solving or other needs of interest to workers and management, including restructuring and training, redundancy procedures, safety and health issues, grievance and dispute settlement procedures, disciplinary rules, and family and community welfare. </a:t>
            </a:r>
          </a:p>
          <a:p>
            <a:pPr>
              <a:defRPr/>
            </a:pPr>
            <a:r>
              <a:rPr lang="en-US" altLang="ko-KR" sz="1800" b="1" dirty="0" smtClean="0">
                <a:latin typeface="Arial" pitchFamily="34" charset="0"/>
                <a:cs typeface="Arial" pitchFamily="34" charset="0"/>
              </a:rPr>
              <a:t>Provide information </a:t>
            </a:r>
            <a:r>
              <a:rPr lang="en-US" altLang="ko-KR" sz="1800" dirty="0" smtClean="0">
                <a:latin typeface="Arial" pitchFamily="34" charset="0"/>
                <a:cs typeface="Arial" pitchFamily="34" charset="0"/>
              </a:rPr>
              <a:t>needed for meaningful bargaining. </a:t>
            </a:r>
          </a:p>
          <a:p>
            <a:pPr>
              <a:defRPr/>
            </a:pPr>
            <a:r>
              <a:rPr lang="en-US" altLang="ko-KR" sz="1800" dirty="0" smtClean="0">
                <a:latin typeface="Arial" pitchFamily="34" charset="0"/>
                <a:cs typeface="Arial" pitchFamily="34" charset="0"/>
              </a:rPr>
              <a:t>Balance dealings with the most representative trade union to ensure the viability of smaller organizations to continue to represent their members</a:t>
            </a:r>
          </a:p>
          <a:p>
            <a:pPr>
              <a:defRPr/>
            </a:pPr>
            <a:r>
              <a:rPr lang="en-US" altLang="ko-KR" sz="1800" dirty="0" smtClean="0">
                <a:latin typeface="Arial" pitchFamily="34" charset="0"/>
                <a:cs typeface="Arial" pitchFamily="34" charset="0"/>
              </a:rPr>
              <a:t>Inform the local community, media and public authorities of your company's endorsement of the UN Global Compact and its intention to respect its provisions, including those on fundamental workers' rights. </a:t>
            </a:r>
          </a:p>
          <a:p>
            <a:pPr marL="609600" indent="-609600" eaLnBrk="1" hangingPunct="1">
              <a:lnSpc>
                <a:spcPct val="80000"/>
              </a:lnSpc>
              <a:defRPr/>
            </a:pPr>
            <a:endParaRPr lang="en-US" altLang="ko-KR" sz="1400" b="1" dirty="0" smtClean="0"/>
          </a:p>
        </p:txBody>
      </p:sp>
      <p:sp>
        <p:nvSpPr>
          <p:cNvPr id="4" name="슬라이드 번호 개체 틀 3"/>
          <p:cNvSpPr>
            <a:spLocks noGrp="1"/>
          </p:cNvSpPr>
          <p:nvPr>
            <p:ph type="sldNum" sz="quarter" idx="12"/>
          </p:nvPr>
        </p:nvSpPr>
        <p:spPr/>
        <p:txBody>
          <a:bodyPr/>
          <a:lstStyle/>
          <a:p>
            <a:pPr>
              <a:defRPr/>
            </a:pPr>
            <a:fld id="{DD29826C-3CAD-409E-B221-312230153F30}" type="slidenum">
              <a:rPr lang="en-US" altLang="ko-KR" smtClean="0"/>
              <a:pPr>
                <a:defRPr/>
              </a:pPr>
              <a:t>37</a:t>
            </a:fld>
            <a:endParaRPr lang="en-US" altLang="ko-KR"/>
          </a:p>
        </p:txBody>
      </p:sp>
      <p:pic>
        <p:nvPicPr>
          <p:cNvPr id="5" name="그림 4" descr="globalcompact_logo2.bmp"/>
          <p:cNvPicPr>
            <a:picLocks noChangeAspect="1"/>
          </p:cNvPicPr>
          <p:nvPr/>
        </p:nvPicPr>
        <p:blipFill>
          <a:blip r:embed="rId2" cstate="print"/>
          <a:srcRect/>
          <a:stretch>
            <a:fillRect/>
          </a:stretch>
        </p:blipFill>
        <p:spPr bwMode="auto">
          <a:xfrm>
            <a:off x="428625" y="357188"/>
            <a:ext cx="1047031" cy="9902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ko-KR" b="1" smtClean="0">
                <a:latin typeface="Arial" charset="0"/>
              </a:rPr>
              <a:t>No Force Labour</a:t>
            </a:r>
          </a:p>
        </p:txBody>
      </p:sp>
      <p:sp>
        <p:nvSpPr>
          <p:cNvPr id="49155" name="Rectangle 3"/>
          <p:cNvSpPr>
            <a:spLocks noGrp="1" noChangeArrowheads="1"/>
          </p:cNvSpPr>
          <p:nvPr>
            <p:ph idx="1"/>
          </p:nvPr>
        </p:nvSpPr>
        <p:spPr>
          <a:xfrm>
            <a:off x="457200" y="1600200"/>
            <a:ext cx="8229600" cy="4781550"/>
          </a:xfrm>
        </p:spPr>
        <p:txBody>
          <a:bodyPr/>
          <a:lstStyle/>
          <a:p>
            <a:r>
              <a:rPr lang="en-US" altLang="ko-KR" sz="1800" smtClean="0">
                <a:latin typeface="Arial" charset="0"/>
                <a:cs typeface="Arial" charset="0"/>
              </a:rPr>
              <a:t>Situations of forced labour are generally characterized by a lack of consent to work. </a:t>
            </a:r>
          </a:p>
          <a:p>
            <a:r>
              <a:rPr lang="en-US" altLang="ko-KR" sz="1800" b="1" smtClean="0">
                <a:latin typeface="Arial" charset="0"/>
                <a:cs typeface="Arial" charset="0"/>
              </a:rPr>
              <a:t>Exploitative practices such as forced overtime</a:t>
            </a:r>
          </a:p>
          <a:p>
            <a:r>
              <a:rPr lang="en-US" altLang="ko-KR" sz="1800" smtClean="0">
                <a:latin typeface="Arial" charset="0"/>
                <a:cs typeface="Arial" charset="0"/>
              </a:rPr>
              <a:t>Physical or psychological (including sexual) violence as a means of keeping someone in forced labour (as a threat against worker, family, or close associates) </a:t>
            </a:r>
          </a:p>
          <a:p>
            <a:r>
              <a:rPr lang="en-US" altLang="ko-KR" sz="1800" smtClean="0">
                <a:latin typeface="Arial" charset="0"/>
                <a:cs typeface="Arial" charset="0"/>
              </a:rPr>
              <a:t>Deception or false promises about terms and types of work </a:t>
            </a:r>
          </a:p>
          <a:p>
            <a:r>
              <a:rPr lang="en-US" altLang="ko-KR" sz="1800" smtClean="0">
                <a:latin typeface="Arial" charset="0"/>
                <a:cs typeface="Arial" charset="0"/>
              </a:rPr>
              <a:t>Slavery, Bonded labour or debt bondage, Physical abduction or kidnapping, Sale of a person into the ownership of another, Physical confinement in the work location (in prison or in private detention), The work or service of prisoners, Work required to punish opinion or expression of views ideologically opposed to the established political, social or economic system, The lodging of deposits (financial or personal documents) for employment, Full or partial restrictions on freedom of movement, Withholding and non-payment of wages (linked to manipulated debt payments, exploitation, and other forms of extortion), Deprivation of food, shelter or other necessities </a:t>
            </a:r>
            <a:br>
              <a:rPr lang="en-US" altLang="ko-KR" sz="1800" smtClean="0">
                <a:latin typeface="Arial" charset="0"/>
                <a:cs typeface="Arial" charset="0"/>
              </a:rPr>
            </a:br>
            <a:r>
              <a:rPr lang="en-US" altLang="ko-KR" sz="1800" b="1" smtClean="0">
                <a:solidFill>
                  <a:srgbClr val="0070C0"/>
                </a:solidFill>
                <a:latin typeface="Arial" charset="0"/>
                <a:cs typeface="Arial" charset="0"/>
              </a:rPr>
              <a:t/>
            </a:r>
            <a:br>
              <a:rPr lang="en-US" altLang="ko-KR" sz="1800" b="1" smtClean="0">
                <a:solidFill>
                  <a:srgbClr val="0070C0"/>
                </a:solidFill>
                <a:latin typeface="Arial" charset="0"/>
                <a:cs typeface="Arial" charset="0"/>
              </a:rPr>
            </a:br>
            <a:r>
              <a:rPr lang="en-US" altLang="ko-KR" sz="1400" smtClean="0"/>
              <a:t/>
            </a:r>
            <a:br>
              <a:rPr lang="en-US" altLang="ko-KR" sz="1400" smtClean="0"/>
            </a:br>
            <a:endParaRPr lang="en-US" altLang="ko-KR" sz="1400" b="1" smtClean="0">
              <a:solidFill>
                <a:srgbClr val="0070C0"/>
              </a:solidFill>
              <a:latin typeface="Arial" charset="0"/>
              <a:cs typeface="Arial" charset="0"/>
            </a:endParaRPr>
          </a:p>
        </p:txBody>
      </p:sp>
      <p:sp>
        <p:nvSpPr>
          <p:cNvPr id="4" name="슬라이드 번호 개체 틀 3"/>
          <p:cNvSpPr>
            <a:spLocks noGrp="1"/>
          </p:cNvSpPr>
          <p:nvPr>
            <p:ph type="sldNum" sz="quarter" idx="12"/>
          </p:nvPr>
        </p:nvSpPr>
        <p:spPr/>
        <p:txBody>
          <a:bodyPr/>
          <a:lstStyle/>
          <a:p>
            <a:pPr>
              <a:defRPr/>
            </a:pPr>
            <a:fld id="{20F7CF98-AF61-45AC-A814-BA26F06A6A48}" type="slidenum">
              <a:rPr lang="en-US" altLang="ko-KR" smtClean="0"/>
              <a:pPr>
                <a:defRPr/>
              </a:pPr>
              <a:t>38</a:t>
            </a:fld>
            <a:endParaRPr lang="en-US" altLang="ko-KR"/>
          </a:p>
        </p:txBody>
      </p:sp>
      <p:pic>
        <p:nvPicPr>
          <p:cNvPr id="5" name="그림 4" descr="globalcompact_logo2.bmp"/>
          <p:cNvPicPr>
            <a:picLocks noChangeAspect="1"/>
          </p:cNvPicPr>
          <p:nvPr/>
        </p:nvPicPr>
        <p:blipFill>
          <a:blip r:embed="rId2" cstate="print"/>
          <a:srcRect/>
          <a:stretch>
            <a:fillRect/>
          </a:stretch>
        </p:blipFill>
        <p:spPr bwMode="auto">
          <a:xfrm>
            <a:off x="428625" y="357188"/>
            <a:ext cx="1047031" cy="9902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ko-KR" b="1" smtClean="0">
                <a:latin typeface="Arial" charset="0"/>
              </a:rPr>
              <a:t>No Child Labour</a:t>
            </a:r>
          </a:p>
        </p:txBody>
      </p:sp>
      <p:sp>
        <p:nvSpPr>
          <p:cNvPr id="50179" name="Rectangle 3"/>
          <p:cNvSpPr>
            <a:spLocks noGrp="1" noChangeArrowheads="1"/>
          </p:cNvSpPr>
          <p:nvPr>
            <p:ph idx="1"/>
          </p:nvPr>
        </p:nvSpPr>
        <p:spPr>
          <a:xfrm>
            <a:off x="457200" y="1600200"/>
            <a:ext cx="8229600" cy="4781550"/>
          </a:xfrm>
        </p:spPr>
        <p:txBody>
          <a:bodyPr/>
          <a:lstStyle/>
          <a:p>
            <a:r>
              <a:rPr lang="en-US" altLang="ko-KR" sz="2400" smtClean="0">
                <a:latin typeface="Arial" charset="0"/>
                <a:cs typeface="Arial" charset="0"/>
              </a:rPr>
              <a:t>the term "child" covers all girls and boys under 18 years of age. </a:t>
            </a:r>
            <a:endParaRPr lang="en-US" altLang="ko-KR" sz="2400" b="1" smtClean="0">
              <a:latin typeface="Arial" charset="0"/>
              <a:cs typeface="Arial" charset="0"/>
            </a:endParaRPr>
          </a:p>
          <a:p>
            <a:r>
              <a:rPr lang="en-US" altLang="ko-KR" sz="2400" smtClean="0">
                <a:latin typeface="Arial" charset="0"/>
                <a:cs typeface="Arial" charset="0"/>
              </a:rPr>
              <a:t>Developed countries</a:t>
            </a:r>
          </a:p>
          <a:p>
            <a:pPr lvl="1"/>
            <a:r>
              <a:rPr lang="en-US" altLang="ko-KR" sz="1800" smtClean="0">
                <a:latin typeface="Arial" charset="0"/>
                <a:cs typeface="Arial" charset="0"/>
              </a:rPr>
              <a:t>Light Work 13 Years </a:t>
            </a:r>
          </a:p>
          <a:p>
            <a:pPr lvl="1"/>
            <a:r>
              <a:rPr lang="en-US" altLang="ko-KR" sz="1800" smtClean="0">
                <a:latin typeface="Arial" charset="0"/>
                <a:cs typeface="Arial" charset="0"/>
              </a:rPr>
              <a:t>Regular Work 15 Years</a:t>
            </a:r>
          </a:p>
          <a:p>
            <a:pPr lvl="1"/>
            <a:r>
              <a:rPr lang="en-US" altLang="ko-KR" sz="1800" smtClean="0">
                <a:latin typeface="Arial" charset="0"/>
                <a:cs typeface="Arial" charset="0"/>
              </a:rPr>
              <a:t>Hazardous Work 18</a:t>
            </a:r>
          </a:p>
          <a:p>
            <a:r>
              <a:rPr lang="en-US" altLang="ko-KR" sz="2400" smtClean="0">
                <a:latin typeface="Arial" charset="0"/>
                <a:cs typeface="Arial" charset="0"/>
              </a:rPr>
              <a:t>Developing countries</a:t>
            </a:r>
          </a:p>
          <a:p>
            <a:pPr lvl="1"/>
            <a:r>
              <a:rPr lang="en-US" altLang="ko-KR" sz="1800" smtClean="0">
                <a:latin typeface="Arial" charset="0"/>
                <a:cs typeface="Arial" charset="0"/>
              </a:rPr>
              <a:t>Light Work 12 Years </a:t>
            </a:r>
          </a:p>
          <a:p>
            <a:pPr lvl="1"/>
            <a:r>
              <a:rPr lang="en-US" altLang="ko-KR" sz="1800" smtClean="0">
                <a:latin typeface="Arial" charset="0"/>
                <a:cs typeface="Arial" charset="0"/>
              </a:rPr>
              <a:t>Regular Work 14 Years</a:t>
            </a:r>
          </a:p>
          <a:p>
            <a:pPr lvl="1"/>
            <a:r>
              <a:rPr lang="en-US" altLang="ko-KR" sz="1800" smtClean="0">
                <a:latin typeface="Arial" charset="0"/>
                <a:cs typeface="Arial" charset="0"/>
              </a:rPr>
              <a:t>Years Hazardous Work 18 Years</a:t>
            </a:r>
          </a:p>
          <a:p>
            <a:r>
              <a:rPr lang="en-US" altLang="ko-KR" sz="2400" smtClean="0">
                <a:latin typeface="Arial" charset="0"/>
                <a:cs typeface="Arial" charset="0"/>
              </a:rPr>
              <a:t>Exercise influence on subcontractors, suppliers and other business affiliates to combat child labour. </a:t>
            </a:r>
            <a:r>
              <a:rPr lang="en-US" altLang="ko-KR" sz="2200" smtClean="0"/>
              <a:t/>
            </a:r>
            <a:br>
              <a:rPr lang="en-US" altLang="ko-KR" sz="2200" smtClean="0"/>
            </a:br>
            <a:r>
              <a:rPr lang="en-US" altLang="ko-KR" sz="2200" smtClean="0"/>
              <a:t> </a:t>
            </a:r>
            <a:r>
              <a:rPr lang="en-US" altLang="ko-KR" sz="2200" b="1" smtClean="0">
                <a:solidFill>
                  <a:srgbClr val="0070C0"/>
                </a:solidFill>
                <a:latin typeface="Arial" charset="0"/>
                <a:cs typeface="Arial" charset="0"/>
              </a:rPr>
              <a:t/>
            </a:r>
            <a:br>
              <a:rPr lang="en-US" altLang="ko-KR" sz="2200" b="1" smtClean="0">
                <a:solidFill>
                  <a:srgbClr val="0070C0"/>
                </a:solidFill>
                <a:latin typeface="Arial" charset="0"/>
                <a:cs typeface="Arial" charset="0"/>
              </a:rPr>
            </a:br>
            <a:r>
              <a:rPr lang="en-US" altLang="ko-KR" sz="1800" smtClean="0"/>
              <a:t/>
            </a:r>
            <a:br>
              <a:rPr lang="en-US" altLang="ko-KR" sz="1800" smtClean="0"/>
            </a:br>
            <a:endParaRPr lang="en-US" altLang="ko-KR" sz="1800" b="1" smtClean="0">
              <a:solidFill>
                <a:srgbClr val="0070C0"/>
              </a:solidFill>
              <a:latin typeface="Arial" charset="0"/>
              <a:cs typeface="Arial" charset="0"/>
            </a:endParaRPr>
          </a:p>
        </p:txBody>
      </p:sp>
      <p:sp>
        <p:nvSpPr>
          <p:cNvPr id="4" name="슬라이드 번호 개체 틀 3"/>
          <p:cNvSpPr>
            <a:spLocks noGrp="1"/>
          </p:cNvSpPr>
          <p:nvPr>
            <p:ph type="sldNum" sz="quarter" idx="12"/>
          </p:nvPr>
        </p:nvSpPr>
        <p:spPr/>
        <p:txBody>
          <a:bodyPr/>
          <a:lstStyle/>
          <a:p>
            <a:pPr>
              <a:defRPr/>
            </a:pPr>
            <a:fld id="{093685FE-9CFF-4D58-9685-E5038396B8C9}" type="slidenum">
              <a:rPr lang="en-US" altLang="ko-KR" smtClean="0"/>
              <a:pPr>
                <a:defRPr/>
              </a:pPr>
              <a:t>39</a:t>
            </a:fld>
            <a:endParaRPr lang="en-US" altLang="ko-KR"/>
          </a:p>
        </p:txBody>
      </p:sp>
      <p:pic>
        <p:nvPicPr>
          <p:cNvPr id="5" name="그림 4" descr="globalcompact_logo2.bmp"/>
          <p:cNvPicPr>
            <a:picLocks noChangeAspect="1"/>
          </p:cNvPicPr>
          <p:nvPr/>
        </p:nvPicPr>
        <p:blipFill>
          <a:blip r:embed="rId2" cstate="print"/>
          <a:srcRect/>
          <a:stretch>
            <a:fillRect/>
          </a:stretch>
        </p:blipFill>
        <p:spPr bwMode="auto">
          <a:xfrm>
            <a:off x="428625" y="357188"/>
            <a:ext cx="1047031" cy="9902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제목 1"/>
          <p:cNvSpPr>
            <a:spLocks noGrp="1"/>
          </p:cNvSpPr>
          <p:nvPr>
            <p:ph type="title"/>
          </p:nvPr>
        </p:nvSpPr>
        <p:spPr/>
        <p:txBody>
          <a:bodyPr/>
          <a:lstStyle/>
          <a:p>
            <a:r>
              <a:rPr lang="ko-KR" altLang="en-US" sz="4000" dirty="0" smtClean="0">
                <a:latin typeface="Arial" charset="0"/>
                <a:cs typeface="Arial" charset="0"/>
              </a:rPr>
              <a:t>노조간부가 알아야 할 국제기준</a:t>
            </a:r>
            <a:endParaRPr lang="en-GB" altLang="ko-KR" sz="4000" dirty="0" smtClean="0">
              <a:latin typeface="Arial" charset="0"/>
              <a:cs typeface="Arial" charset="0"/>
            </a:endParaRPr>
          </a:p>
        </p:txBody>
      </p:sp>
      <p:sp>
        <p:nvSpPr>
          <p:cNvPr id="59395" name="내용 개체 틀 2"/>
          <p:cNvSpPr>
            <a:spLocks noGrp="1"/>
          </p:cNvSpPr>
          <p:nvPr>
            <p:ph idx="1"/>
          </p:nvPr>
        </p:nvSpPr>
        <p:spPr/>
        <p:txBody>
          <a:bodyPr>
            <a:normAutofit fontScale="92500" lnSpcReduction="20000"/>
          </a:bodyPr>
          <a:lstStyle/>
          <a:p>
            <a:pPr>
              <a:defRPr/>
            </a:pPr>
            <a:r>
              <a:rPr lang="en-GB" altLang="ko-KR" b="1" dirty="0" smtClean="0">
                <a:solidFill>
                  <a:srgbClr val="FF0000"/>
                </a:solidFill>
                <a:latin typeface="Arial" charset="0"/>
                <a:cs typeface="Arial" charset="0"/>
              </a:rPr>
              <a:t>ILO Core Labour Standards</a:t>
            </a:r>
          </a:p>
          <a:p>
            <a:pPr>
              <a:defRPr/>
            </a:pPr>
            <a:endParaRPr lang="en-GB" altLang="ko-KR" dirty="0" smtClean="0">
              <a:latin typeface="Arial" charset="0"/>
              <a:cs typeface="Arial" charset="0"/>
            </a:endParaRPr>
          </a:p>
          <a:p>
            <a:pPr>
              <a:defRPr/>
            </a:pPr>
            <a:r>
              <a:rPr lang="en-GB" altLang="ko-KR" b="1" dirty="0" smtClean="0">
                <a:solidFill>
                  <a:srgbClr val="FF0000"/>
                </a:solidFill>
                <a:latin typeface="Arial" charset="0"/>
                <a:cs typeface="Arial" charset="0"/>
              </a:rPr>
              <a:t>OECD Guidelines for MNCs</a:t>
            </a:r>
          </a:p>
          <a:p>
            <a:pPr>
              <a:defRPr/>
            </a:pPr>
            <a:endParaRPr lang="en-GB" altLang="ko-KR" dirty="0" smtClean="0">
              <a:latin typeface="Arial" charset="0"/>
              <a:cs typeface="Arial" charset="0"/>
            </a:endParaRPr>
          </a:p>
          <a:p>
            <a:pPr>
              <a:defRPr/>
            </a:pPr>
            <a:r>
              <a:rPr lang="en-GB" altLang="ko-KR" b="1" dirty="0" smtClean="0">
                <a:solidFill>
                  <a:srgbClr val="FF0000"/>
                </a:solidFill>
                <a:latin typeface="Arial" charset="0"/>
                <a:cs typeface="Arial" charset="0"/>
              </a:rPr>
              <a:t>UN Global Compact</a:t>
            </a:r>
          </a:p>
          <a:p>
            <a:pPr>
              <a:defRPr/>
            </a:pPr>
            <a:endParaRPr lang="en-US" altLang="ko-KR" b="1" dirty="0" smtClean="0">
              <a:solidFill>
                <a:srgbClr val="FF0000"/>
              </a:solidFill>
              <a:latin typeface="Arial" charset="0"/>
              <a:cs typeface="Arial" charset="0"/>
            </a:endParaRPr>
          </a:p>
          <a:p>
            <a:pPr>
              <a:defRPr/>
            </a:pPr>
            <a:r>
              <a:rPr lang="en-US" altLang="ko-KR" b="1" dirty="0" smtClean="0">
                <a:solidFill>
                  <a:srgbClr val="FF0000"/>
                </a:solidFill>
                <a:latin typeface="Arial" charset="0"/>
                <a:cs typeface="Arial" charset="0"/>
              </a:rPr>
              <a:t>Global Agreement with MNCs</a:t>
            </a:r>
          </a:p>
          <a:p>
            <a:pPr>
              <a:defRPr/>
            </a:pPr>
            <a:endParaRPr lang="en-US" altLang="ko-KR" b="1" dirty="0" smtClean="0">
              <a:solidFill>
                <a:srgbClr val="FF0000"/>
              </a:solidFill>
              <a:latin typeface="Arial" charset="0"/>
              <a:cs typeface="Arial" charset="0"/>
            </a:endParaRPr>
          </a:p>
          <a:p>
            <a:pPr>
              <a:defRPr/>
            </a:pPr>
            <a:r>
              <a:rPr lang="en-US" altLang="ko-KR" b="1" dirty="0" smtClean="0">
                <a:solidFill>
                  <a:srgbClr val="FF0000"/>
                </a:solidFill>
                <a:latin typeface="Arial" charset="0"/>
                <a:cs typeface="Arial" charset="0"/>
              </a:rPr>
              <a:t>ISO 26000</a:t>
            </a:r>
            <a:endParaRPr lang="en-GB" altLang="ko-KR" b="1" dirty="0" smtClean="0">
              <a:solidFill>
                <a:srgbClr val="FF0000"/>
              </a:solidFill>
              <a:latin typeface="Arial" charset="0"/>
              <a:cs typeface="Arial" charset="0"/>
            </a:endParaRPr>
          </a:p>
          <a:p>
            <a:pPr>
              <a:defRPr/>
            </a:pPr>
            <a:endParaRPr lang="en-GB" altLang="ko-KR" dirty="0" smtClean="0"/>
          </a:p>
        </p:txBody>
      </p:sp>
      <p:pic>
        <p:nvPicPr>
          <p:cNvPr id="9220" name="그림 3" descr="ilo.jpg"/>
          <p:cNvPicPr>
            <a:picLocks noChangeAspect="1"/>
          </p:cNvPicPr>
          <p:nvPr/>
        </p:nvPicPr>
        <p:blipFill>
          <a:blip r:embed="rId2" cstate="print"/>
          <a:srcRect/>
          <a:stretch>
            <a:fillRect/>
          </a:stretch>
        </p:blipFill>
        <p:spPr bwMode="auto">
          <a:xfrm>
            <a:off x="6500813" y="1285875"/>
            <a:ext cx="906462" cy="714375"/>
          </a:xfrm>
          <a:prstGeom prst="rect">
            <a:avLst/>
          </a:prstGeom>
          <a:noFill/>
          <a:ln w="9525">
            <a:noFill/>
            <a:miter lim="800000"/>
            <a:headEnd/>
            <a:tailEnd/>
          </a:ln>
        </p:spPr>
      </p:pic>
      <p:pic>
        <p:nvPicPr>
          <p:cNvPr id="9221" name="그림 4" descr="OECD_grey_logo.jpg"/>
          <p:cNvPicPr>
            <a:picLocks noChangeAspect="1"/>
          </p:cNvPicPr>
          <p:nvPr/>
        </p:nvPicPr>
        <p:blipFill>
          <a:blip r:embed="rId3" cstate="print"/>
          <a:srcRect/>
          <a:stretch>
            <a:fillRect/>
          </a:stretch>
        </p:blipFill>
        <p:spPr bwMode="auto">
          <a:xfrm>
            <a:off x="6715125" y="2286000"/>
            <a:ext cx="612775" cy="617538"/>
          </a:xfrm>
          <a:prstGeom prst="rect">
            <a:avLst/>
          </a:prstGeom>
          <a:noFill/>
          <a:ln w="9525">
            <a:noFill/>
            <a:miter lim="800000"/>
            <a:headEnd/>
            <a:tailEnd/>
          </a:ln>
        </p:spPr>
      </p:pic>
      <p:pic>
        <p:nvPicPr>
          <p:cNvPr id="9222" name="그림 5" descr="globalcompact_logo2.bmp"/>
          <p:cNvPicPr>
            <a:picLocks noChangeAspect="1"/>
          </p:cNvPicPr>
          <p:nvPr/>
        </p:nvPicPr>
        <p:blipFill>
          <a:blip r:embed="rId4" cstate="print"/>
          <a:srcRect/>
          <a:stretch>
            <a:fillRect/>
          </a:stretch>
        </p:blipFill>
        <p:spPr bwMode="auto">
          <a:xfrm>
            <a:off x="6572250" y="3000375"/>
            <a:ext cx="830263" cy="785813"/>
          </a:xfrm>
          <a:prstGeom prst="rect">
            <a:avLst/>
          </a:prstGeom>
          <a:noFill/>
          <a:ln w="9525">
            <a:noFill/>
            <a:miter lim="800000"/>
            <a:headEnd/>
            <a:tailEnd/>
          </a:ln>
        </p:spPr>
      </p:pic>
      <p:pic>
        <p:nvPicPr>
          <p:cNvPr id="9223" name="그림 6" descr="freudenberg logo.gif"/>
          <p:cNvPicPr>
            <a:picLocks noChangeAspect="1"/>
          </p:cNvPicPr>
          <p:nvPr/>
        </p:nvPicPr>
        <p:blipFill>
          <a:blip r:embed="rId5" cstate="print"/>
          <a:srcRect/>
          <a:stretch>
            <a:fillRect/>
          </a:stretch>
        </p:blipFill>
        <p:spPr bwMode="auto">
          <a:xfrm>
            <a:off x="6643688" y="4286250"/>
            <a:ext cx="922337" cy="309563"/>
          </a:xfrm>
          <a:prstGeom prst="rect">
            <a:avLst/>
          </a:prstGeom>
          <a:noFill/>
          <a:ln w="9525">
            <a:noFill/>
            <a:miter lim="800000"/>
            <a:headEnd/>
            <a:tailEnd/>
          </a:ln>
        </p:spPr>
      </p:pic>
      <p:pic>
        <p:nvPicPr>
          <p:cNvPr id="9224" name="그림 7" descr="Lafarge_logo_2.jpg"/>
          <p:cNvPicPr>
            <a:picLocks noChangeAspect="1"/>
          </p:cNvPicPr>
          <p:nvPr/>
        </p:nvPicPr>
        <p:blipFill>
          <a:blip r:embed="rId6" cstate="print"/>
          <a:srcRect/>
          <a:stretch>
            <a:fillRect/>
          </a:stretch>
        </p:blipFill>
        <p:spPr bwMode="auto">
          <a:xfrm>
            <a:off x="7929563" y="4286250"/>
            <a:ext cx="908050" cy="319088"/>
          </a:xfrm>
          <a:prstGeom prst="rect">
            <a:avLst/>
          </a:prstGeom>
          <a:noFill/>
          <a:ln w="9525">
            <a:noFill/>
            <a:miter lim="800000"/>
            <a:headEnd/>
            <a:tailEnd/>
          </a:ln>
        </p:spPr>
      </p:pic>
      <p:sp>
        <p:nvSpPr>
          <p:cNvPr id="9" name="슬라이드 번호 개체 틀 8"/>
          <p:cNvSpPr>
            <a:spLocks noGrp="1"/>
          </p:cNvSpPr>
          <p:nvPr>
            <p:ph type="sldNum" sz="quarter" idx="12"/>
          </p:nvPr>
        </p:nvSpPr>
        <p:spPr/>
        <p:txBody>
          <a:bodyPr/>
          <a:lstStyle/>
          <a:p>
            <a:pPr>
              <a:defRPr/>
            </a:pPr>
            <a:fld id="{F4C9D353-BA53-404D-B093-E58106E6D347}" type="slidenum">
              <a:rPr lang="en-US" altLang="ko-KR" smtClean="0"/>
              <a:pPr>
                <a:defRPr/>
              </a:pPr>
              <a:t>4</a:t>
            </a:fld>
            <a:endParaRPr lang="en-US" altLang="ko-KR"/>
          </a:p>
        </p:txBody>
      </p:sp>
      <p:pic>
        <p:nvPicPr>
          <p:cNvPr id="9226" name="Picture 2" descr="File:ISO english logo.svg">
            <a:hlinkClick r:id="rId7"/>
          </p:cNvPr>
          <p:cNvPicPr>
            <a:picLocks noChangeAspect="1" noChangeArrowheads="1"/>
          </p:cNvPicPr>
          <p:nvPr/>
        </p:nvPicPr>
        <p:blipFill>
          <a:blip r:embed="rId8" cstate="print"/>
          <a:srcRect/>
          <a:stretch>
            <a:fillRect/>
          </a:stretch>
        </p:blipFill>
        <p:spPr bwMode="auto">
          <a:xfrm>
            <a:off x="6643688" y="5143500"/>
            <a:ext cx="1665287"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28625" y="285750"/>
            <a:ext cx="8229600" cy="1143000"/>
          </a:xfrm>
        </p:spPr>
        <p:txBody>
          <a:bodyPr/>
          <a:lstStyle/>
          <a:p>
            <a:pPr eaLnBrk="1" hangingPunct="1"/>
            <a:r>
              <a:rPr lang="en-US" altLang="ko-KR" b="1" smtClean="0">
                <a:latin typeface="Arial" charset="0"/>
              </a:rPr>
              <a:t>No Discrimination</a:t>
            </a:r>
          </a:p>
        </p:txBody>
      </p:sp>
      <p:sp>
        <p:nvSpPr>
          <p:cNvPr id="51203" name="Rectangle 3"/>
          <p:cNvSpPr>
            <a:spLocks noGrp="1" noChangeArrowheads="1"/>
          </p:cNvSpPr>
          <p:nvPr>
            <p:ph idx="1"/>
          </p:nvPr>
        </p:nvSpPr>
        <p:spPr>
          <a:xfrm>
            <a:off x="457200" y="1600200"/>
            <a:ext cx="8229600" cy="4781550"/>
          </a:xfrm>
        </p:spPr>
        <p:txBody>
          <a:bodyPr/>
          <a:lstStyle/>
          <a:p>
            <a:r>
              <a:rPr lang="en-US" altLang="ko-KR" sz="2400" smtClean="0">
                <a:latin typeface="Arial" charset="0"/>
                <a:cs typeface="Arial" charset="0"/>
              </a:rPr>
              <a:t>Equal treatment for equal work</a:t>
            </a:r>
          </a:p>
          <a:p>
            <a:r>
              <a:rPr lang="en-US" altLang="ko-KR" sz="2400" smtClean="0">
                <a:latin typeface="Arial" charset="0"/>
                <a:cs typeface="Arial" charset="0"/>
              </a:rPr>
              <a:t>Equal treatment in terms of Recruitment, Remuneration, Hours of work and rest/ Paid holidays, Maternity protection, Security of tenure, Job assignments, Performance assessment and advancement, Training and opportunities, Job prospects, Social security, Occupational safety and health </a:t>
            </a:r>
            <a:r>
              <a:rPr lang="en-US" altLang="ko-KR" sz="2200" smtClean="0">
                <a:solidFill>
                  <a:srgbClr val="0070C0"/>
                </a:solidFill>
                <a:latin typeface="Arial" charset="0"/>
                <a:cs typeface="Arial" charset="0"/>
              </a:rPr>
              <a:t/>
            </a:r>
            <a:br>
              <a:rPr lang="en-US" altLang="ko-KR" sz="2200" smtClean="0">
                <a:solidFill>
                  <a:srgbClr val="0070C0"/>
                </a:solidFill>
                <a:latin typeface="Arial" charset="0"/>
                <a:cs typeface="Arial" charset="0"/>
              </a:rPr>
            </a:br>
            <a:r>
              <a:rPr lang="en-US" altLang="ko-KR" sz="2200" smtClean="0">
                <a:solidFill>
                  <a:srgbClr val="0070C0"/>
                </a:solidFill>
                <a:latin typeface="Arial" charset="0"/>
                <a:cs typeface="Arial" charset="0"/>
              </a:rPr>
              <a:t> </a:t>
            </a:r>
            <a:r>
              <a:rPr lang="en-US" altLang="ko-KR" sz="2200" b="1" smtClean="0">
                <a:solidFill>
                  <a:srgbClr val="0070C0"/>
                </a:solidFill>
                <a:latin typeface="Arial" charset="0"/>
                <a:cs typeface="Arial" charset="0"/>
              </a:rPr>
              <a:t/>
            </a:r>
            <a:br>
              <a:rPr lang="en-US" altLang="ko-KR" sz="2200" b="1" smtClean="0">
                <a:solidFill>
                  <a:srgbClr val="0070C0"/>
                </a:solidFill>
                <a:latin typeface="Arial" charset="0"/>
                <a:cs typeface="Arial" charset="0"/>
              </a:rPr>
            </a:br>
            <a:r>
              <a:rPr lang="en-US" altLang="ko-KR" sz="1800" smtClean="0"/>
              <a:t/>
            </a:r>
            <a:br>
              <a:rPr lang="en-US" altLang="ko-KR" sz="1800" smtClean="0"/>
            </a:br>
            <a:endParaRPr lang="en-US" altLang="ko-KR" sz="1800" b="1" smtClean="0">
              <a:solidFill>
                <a:srgbClr val="0070C0"/>
              </a:solidFill>
              <a:latin typeface="Arial" charset="0"/>
              <a:cs typeface="Arial" charset="0"/>
            </a:endParaRPr>
          </a:p>
        </p:txBody>
      </p:sp>
      <p:sp>
        <p:nvSpPr>
          <p:cNvPr id="4" name="슬라이드 번호 개체 틀 3"/>
          <p:cNvSpPr>
            <a:spLocks noGrp="1"/>
          </p:cNvSpPr>
          <p:nvPr>
            <p:ph type="sldNum" sz="quarter" idx="12"/>
          </p:nvPr>
        </p:nvSpPr>
        <p:spPr/>
        <p:txBody>
          <a:bodyPr/>
          <a:lstStyle/>
          <a:p>
            <a:pPr>
              <a:defRPr/>
            </a:pPr>
            <a:fld id="{324FD7F4-E9EB-4EBF-A0E8-32B67360E00F}" type="slidenum">
              <a:rPr lang="en-US" altLang="ko-KR" smtClean="0"/>
              <a:pPr>
                <a:defRPr/>
              </a:pPr>
              <a:t>40</a:t>
            </a:fld>
            <a:endParaRPr lang="en-US" altLang="ko-KR"/>
          </a:p>
        </p:txBody>
      </p:sp>
      <p:pic>
        <p:nvPicPr>
          <p:cNvPr id="5" name="그림 4" descr="globalcompact_logo2.bmp"/>
          <p:cNvPicPr>
            <a:picLocks noChangeAspect="1"/>
          </p:cNvPicPr>
          <p:nvPr/>
        </p:nvPicPr>
        <p:blipFill>
          <a:blip r:embed="rId2" cstate="print"/>
          <a:srcRect/>
          <a:stretch>
            <a:fillRect/>
          </a:stretch>
        </p:blipFill>
        <p:spPr bwMode="auto">
          <a:xfrm>
            <a:off x="428625" y="357188"/>
            <a:ext cx="1047031" cy="9902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제목 1"/>
          <p:cNvSpPr>
            <a:spLocks noGrp="1"/>
          </p:cNvSpPr>
          <p:nvPr>
            <p:ph type="title"/>
          </p:nvPr>
        </p:nvSpPr>
        <p:spPr/>
        <p:txBody>
          <a:bodyPr/>
          <a:lstStyle/>
          <a:p>
            <a:r>
              <a:rPr lang="en-US" altLang="ko-KR" smtClean="0"/>
              <a:t>www.holcim.com</a:t>
            </a:r>
            <a:endParaRPr lang="en-GB" altLang="ko-KR" smtClean="0"/>
          </a:p>
        </p:txBody>
      </p:sp>
      <p:pic>
        <p:nvPicPr>
          <p:cNvPr id="52227" name="내용 개체 틀 3" descr="Holcim UNGC.jpg"/>
          <p:cNvPicPr>
            <a:picLocks noGrp="1" noChangeAspect="1"/>
          </p:cNvPicPr>
          <p:nvPr>
            <p:ph idx="1"/>
          </p:nvPr>
        </p:nvPicPr>
        <p:blipFill>
          <a:blip r:embed="rId2" cstate="print"/>
          <a:srcRect/>
          <a:stretch>
            <a:fillRect/>
          </a:stretch>
        </p:blipFill>
        <p:spPr>
          <a:xfrm>
            <a:off x="1000125" y="1714500"/>
            <a:ext cx="6929438" cy="4429125"/>
          </a:xfrm>
        </p:spPr>
      </p:pic>
      <p:sp>
        <p:nvSpPr>
          <p:cNvPr id="4" name="슬라이드 번호 개체 틀 3"/>
          <p:cNvSpPr>
            <a:spLocks noGrp="1"/>
          </p:cNvSpPr>
          <p:nvPr>
            <p:ph type="sldNum" sz="quarter" idx="12"/>
          </p:nvPr>
        </p:nvSpPr>
        <p:spPr/>
        <p:txBody>
          <a:bodyPr/>
          <a:lstStyle/>
          <a:p>
            <a:pPr>
              <a:defRPr/>
            </a:pPr>
            <a:fld id="{AE650067-8866-41C9-8B08-00905B98CAC8}" type="slidenum">
              <a:rPr lang="en-US" altLang="ko-KR" smtClean="0"/>
              <a:pPr>
                <a:defRPr/>
              </a:pPr>
              <a:t>41</a:t>
            </a:fld>
            <a:endParaRPr lang="en-US" altLang="ko-KR"/>
          </a:p>
        </p:txBody>
      </p:sp>
      <p:pic>
        <p:nvPicPr>
          <p:cNvPr id="5" name="그림 4" descr="globalcompact_logo2.bmp"/>
          <p:cNvPicPr>
            <a:picLocks noChangeAspect="1"/>
          </p:cNvPicPr>
          <p:nvPr/>
        </p:nvPicPr>
        <p:blipFill>
          <a:blip r:embed="rId3" cstate="print"/>
          <a:srcRect/>
          <a:stretch>
            <a:fillRect/>
          </a:stretch>
        </p:blipFill>
        <p:spPr bwMode="auto">
          <a:xfrm>
            <a:off x="428625" y="357188"/>
            <a:ext cx="1047031" cy="9902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ctrTitle"/>
          </p:nvPr>
        </p:nvSpPr>
        <p:spPr>
          <a:xfrm>
            <a:off x="685800" y="2700338"/>
            <a:ext cx="7772400" cy="1736725"/>
          </a:xfrm>
        </p:spPr>
        <p:txBody>
          <a:bodyPr rtlCol="0">
            <a:normAutofit fontScale="90000"/>
          </a:bodyPr>
          <a:lstStyle/>
          <a:p>
            <a:pPr eaLnBrk="1" fontAlgn="auto" hangingPunct="1">
              <a:spcAft>
                <a:spcPts val="0"/>
              </a:spcAft>
              <a:defRPr/>
            </a:pPr>
            <a:r>
              <a:rPr lang="ko-KR" altLang="en-US" sz="4800" b="1" dirty="0" smtClean="0">
                <a:latin typeface="Arial" charset="0"/>
              </a:rPr>
              <a:t>국제기본협약</a:t>
            </a:r>
            <a:r>
              <a:rPr lang="en-US" altLang="ko-KR" sz="4800" b="1" dirty="0" smtClean="0">
                <a:latin typeface="Arial" charset="0"/>
              </a:rPr>
              <a:t>  </a:t>
            </a:r>
            <a:r>
              <a:rPr lang="en-US" altLang="ko-KR" sz="4800" b="1" dirty="0" smtClean="0">
                <a:latin typeface="Arial" charset="0"/>
              </a:rPr>
              <a:t/>
            </a:r>
            <a:br>
              <a:rPr lang="en-US" altLang="ko-KR" sz="4800" b="1" dirty="0" smtClean="0">
                <a:latin typeface="Arial" charset="0"/>
              </a:rPr>
            </a:br>
            <a:r>
              <a:rPr lang="en-US" altLang="ko-KR" sz="4800" b="1" dirty="0" smtClean="0">
                <a:latin typeface="Arial" charset="0"/>
              </a:rPr>
              <a:t>Global Framework Agreement</a:t>
            </a:r>
            <a:r>
              <a:rPr lang="en-US" altLang="ko-KR" sz="4800" dirty="0" smtClean="0">
                <a:latin typeface="Arial" charset="0"/>
              </a:rPr>
              <a:t/>
            </a:r>
            <a:br>
              <a:rPr lang="en-US" altLang="ko-KR" sz="4800" dirty="0" smtClean="0">
                <a:latin typeface="Arial" charset="0"/>
              </a:rPr>
            </a:br>
            <a:endParaRPr lang="en-US" altLang="ko-KR" sz="4800" dirty="0" smtClean="0">
              <a:latin typeface="Arial" charset="0"/>
            </a:endParaRPr>
          </a:p>
        </p:txBody>
      </p:sp>
      <p:pic>
        <p:nvPicPr>
          <p:cNvPr id="53251" name="Picture 5" descr="ICEM2007congress_logo"/>
          <p:cNvPicPr>
            <a:picLocks noChangeAspect="1" noChangeArrowheads="1"/>
          </p:cNvPicPr>
          <p:nvPr/>
        </p:nvPicPr>
        <p:blipFill>
          <a:blip r:embed="rId2" cstate="print"/>
          <a:srcRect/>
          <a:stretch>
            <a:fillRect/>
          </a:stretch>
        </p:blipFill>
        <p:spPr bwMode="auto">
          <a:xfrm>
            <a:off x="7688263" y="5013325"/>
            <a:ext cx="1371600" cy="1800225"/>
          </a:xfrm>
          <a:prstGeom prst="rect">
            <a:avLst/>
          </a:prstGeom>
          <a:noFill/>
          <a:ln w="9525">
            <a:noFill/>
            <a:miter lim="800000"/>
            <a:headEnd/>
            <a:tailEnd/>
          </a:ln>
        </p:spPr>
      </p:pic>
      <p:pic>
        <p:nvPicPr>
          <p:cNvPr id="53252" name="그림 3" descr="freudenberg logo.gif"/>
          <p:cNvPicPr>
            <a:picLocks noChangeAspect="1"/>
          </p:cNvPicPr>
          <p:nvPr/>
        </p:nvPicPr>
        <p:blipFill>
          <a:blip r:embed="rId3" cstate="print"/>
          <a:srcRect/>
          <a:stretch>
            <a:fillRect/>
          </a:stretch>
        </p:blipFill>
        <p:spPr bwMode="auto">
          <a:xfrm>
            <a:off x="357188" y="500063"/>
            <a:ext cx="2857500" cy="957262"/>
          </a:xfrm>
          <a:prstGeom prst="rect">
            <a:avLst/>
          </a:prstGeom>
          <a:noFill/>
          <a:ln w="9525">
            <a:noFill/>
            <a:miter lim="800000"/>
            <a:headEnd/>
            <a:tailEnd/>
          </a:ln>
        </p:spPr>
      </p:pic>
      <p:pic>
        <p:nvPicPr>
          <p:cNvPr id="53253" name="그림 4" descr="Lafarge_logo_2.jpg"/>
          <p:cNvPicPr>
            <a:picLocks noChangeAspect="1"/>
          </p:cNvPicPr>
          <p:nvPr/>
        </p:nvPicPr>
        <p:blipFill>
          <a:blip r:embed="rId4" cstate="print"/>
          <a:srcRect/>
          <a:stretch>
            <a:fillRect/>
          </a:stretch>
        </p:blipFill>
        <p:spPr bwMode="auto">
          <a:xfrm>
            <a:off x="461963" y="5751513"/>
            <a:ext cx="2752725" cy="963612"/>
          </a:xfrm>
          <a:prstGeom prst="rect">
            <a:avLst/>
          </a:prstGeom>
          <a:noFill/>
          <a:ln w="9525">
            <a:noFill/>
            <a:miter lim="800000"/>
            <a:headEnd/>
            <a:tailEnd/>
          </a:ln>
        </p:spPr>
      </p:pic>
      <p:pic>
        <p:nvPicPr>
          <p:cNvPr id="53254" name="그림 6" descr="norske-skog logo.jpg"/>
          <p:cNvPicPr>
            <a:picLocks noChangeAspect="1"/>
          </p:cNvPicPr>
          <p:nvPr/>
        </p:nvPicPr>
        <p:blipFill>
          <a:blip r:embed="rId5" cstate="print"/>
          <a:srcRect/>
          <a:stretch>
            <a:fillRect/>
          </a:stretch>
        </p:blipFill>
        <p:spPr bwMode="auto">
          <a:xfrm>
            <a:off x="4857750" y="428625"/>
            <a:ext cx="3275013" cy="823913"/>
          </a:xfrm>
          <a:prstGeom prst="rect">
            <a:avLst/>
          </a:prstGeom>
          <a:noFill/>
          <a:ln w="9525">
            <a:noFill/>
            <a:miter lim="800000"/>
            <a:headEnd/>
            <a:tailEnd/>
          </a:ln>
        </p:spPr>
      </p:pic>
      <p:sp>
        <p:nvSpPr>
          <p:cNvPr id="7" name="슬라이드 번호 개체 틀 6"/>
          <p:cNvSpPr>
            <a:spLocks noGrp="1"/>
          </p:cNvSpPr>
          <p:nvPr>
            <p:ph type="sldNum" sz="quarter" idx="12"/>
          </p:nvPr>
        </p:nvSpPr>
        <p:spPr/>
        <p:txBody>
          <a:bodyPr/>
          <a:lstStyle/>
          <a:p>
            <a:pPr>
              <a:defRPr/>
            </a:pPr>
            <a:fld id="{F52637EC-D3A7-4B33-AA6F-35CF6EB05013}" type="slidenum">
              <a:rPr lang="en-US" altLang="ko-KR" smtClean="0"/>
              <a:pPr>
                <a:defRPr/>
              </a:pPr>
              <a:t>42</a:t>
            </a:fld>
            <a:endParaRPr lang="en-US" altLang="ko-K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ko-KR" altLang="en-US" sz="4000" b="1" dirty="0" smtClean="0">
                <a:latin typeface="Arial" charset="0"/>
              </a:rPr>
              <a:t>국제기본협약</a:t>
            </a:r>
            <a:r>
              <a:rPr lang="en-US" altLang="ko-KR" sz="4000" b="1" dirty="0" smtClean="0">
                <a:latin typeface="Arial" charset="0"/>
              </a:rPr>
              <a:t/>
            </a:r>
            <a:br>
              <a:rPr lang="en-US" altLang="ko-KR" sz="4000" b="1" dirty="0" smtClean="0">
                <a:latin typeface="Arial" charset="0"/>
              </a:rPr>
            </a:br>
            <a:r>
              <a:rPr lang="en-US" altLang="ko-KR" sz="4000" b="1" dirty="0" smtClean="0">
                <a:latin typeface="Arial" charset="0"/>
              </a:rPr>
              <a:t>Global Framework </a:t>
            </a:r>
            <a:r>
              <a:rPr lang="en-US" altLang="ko-KR" sz="4000" b="1" dirty="0" smtClean="0">
                <a:latin typeface="Arial" charset="0"/>
              </a:rPr>
              <a:t>Agreement</a:t>
            </a:r>
          </a:p>
        </p:txBody>
      </p:sp>
      <p:sp>
        <p:nvSpPr>
          <p:cNvPr id="49155" name="Rectangle 3"/>
          <p:cNvSpPr>
            <a:spLocks noGrp="1" noChangeArrowheads="1"/>
          </p:cNvSpPr>
          <p:nvPr>
            <p:ph idx="1"/>
          </p:nvPr>
        </p:nvSpPr>
        <p:spPr>
          <a:xfrm>
            <a:off x="457200" y="1600200"/>
            <a:ext cx="7258050" cy="4525963"/>
          </a:xfrm>
        </p:spPr>
        <p:txBody>
          <a:bodyPr rtlCol="0">
            <a:normAutofit/>
          </a:bodyPr>
          <a:lstStyle/>
          <a:p>
            <a:pPr eaLnBrk="1" fontAlgn="auto" hangingPunct="1">
              <a:lnSpc>
                <a:spcPct val="80000"/>
              </a:lnSpc>
              <a:spcAft>
                <a:spcPts val="0"/>
              </a:spcAft>
              <a:buFont typeface="Arial" pitchFamily="34" charset="0"/>
              <a:buChar char="•"/>
              <a:defRPr/>
            </a:pPr>
            <a:r>
              <a:rPr lang="ko-KR" altLang="en-US" sz="2800" dirty="0" smtClean="0">
                <a:latin typeface="Arial" charset="0"/>
              </a:rPr>
              <a:t>국제기본협약은 다국적기업과 국제노조 사이에 체결하는 신사협정으로 초보적인 수준의 단체협약이라 할 수 있다</a:t>
            </a:r>
            <a:r>
              <a:rPr lang="en-US" altLang="ko-KR" sz="2800" dirty="0" smtClean="0">
                <a:latin typeface="Arial" charset="0"/>
              </a:rPr>
              <a:t>. </a:t>
            </a:r>
          </a:p>
          <a:p>
            <a:pPr eaLnBrk="1" fontAlgn="auto" hangingPunct="1">
              <a:lnSpc>
                <a:spcPct val="80000"/>
              </a:lnSpc>
              <a:spcAft>
                <a:spcPts val="0"/>
              </a:spcAft>
              <a:buFont typeface="Arial" pitchFamily="34" charset="0"/>
              <a:buChar char="•"/>
              <a:defRPr/>
            </a:pPr>
            <a:r>
              <a:rPr lang="ko-KR" altLang="en-US" sz="2800" dirty="0" smtClean="0">
                <a:latin typeface="Arial" charset="0"/>
              </a:rPr>
              <a:t>다국적기업의 </a:t>
            </a:r>
            <a:r>
              <a:rPr lang="en-US" altLang="ko-KR" sz="2800" dirty="0" smtClean="0">
                <a:latin typeface="Arial" charset="0"/>
              </a:rPr>
              <a:t>Code </a:t>
            </a:r>
            <a:r>
              <a:rPr lang="en-US" altLang="ko-KR" sz="2800" dirty="0" smtClean="0">
                <a:latin typeface="Arial" charset="0"/>
              </a:rPr>
              <a:t>of </a:t>
            </a:r>
            <a:r>
              <a:rPr lang="en-US" altLang="ko-KR" sz="2800" dirty="0" smtClean="0">
                <a:latin typeface="Arial" charset="0"/>
              </a:rPr>
              <a:t>Conduct</a:t>
            </a:r>
            <a:r>
              <a:rPr lang="ko-KR" altLang="en-US" sz="2800" dirty="0" smtClean="0">
                <a:latin typeface="Arial" charset="0"/>
              </a:rPr>
              <a:t>의</a:t>
            </a:r>
            <a:r>
              <a:rPr lang="en-US" altLang="ko-KR" sz="2800" dirty="0" smtClean="0">
                <a:latin typeface="Arial" charset="0"/>
              </a:rPr>
              <a:t> </a:t>
            </a:r>
            <a:r>
              <a:rPr lang="ko-KR" altLang="en-US" sz="2800" dirty="0" smtClean="0">
                <a:latin typeface="Arial" charset="0"/>
              </a:rPr>
              <a:t>문제점인</a:t>
            </a:r>
            <a:r>
              <a:rPr lang="en-US" altLang="ko-KR" sz="2800" dirty="0" smtClean="0">
                <a:latin typeface="Arial" charset="0"/>
              </a:rPr>
              <a:t> </a:t>
            </a:r>
            <a:r>
              <a:rPr lang="ko-KR" altLang="en-US" sz="2800" dirty="0" smtClean="0">
                <a:latin typeface="Arial" charset="0"/>
              </a:rPr>
              <a:t>기업의 사회적 정책에 대한 일방적 결정</a:t>
            </a:r>
            <a:r>
              <a:rPr lang="en-US" altLang="ko-KR" sz="2800" dirty="0" smtClean="0">
                <a:latin typeface="Arial" charset="0"/>
              </a:rPr>
              <a:t> </a:t>
            </a:r>
            <a:r>
              <a:rPr lang="ko-KR" altLang="en-US" sz="2800" dirty="0" smtClean="0">
                <a:latin typeface="Arial" charset="0"/>
              </a:rPr>
              <a:t>을 극복하기 위한 노조의 대응</a:t>
            </a:r>
            <a:endParaRPr lang="en-US" altLang="ko-KR" sz="2800" dirty="0" smtClean="0">
              <a:latin typeface="Arial" charset="0"/>
            </a:endParaRPr>
          </a:p>
          <a:p>
            <a:pPr eaLnBrk="1" fontAlgn="auto" hangingPunct="1">
              <a:lnSpc>
                <a:spcPct val="80000"/>
              </a:lnSpc>
              <a:spcAft>
                <a:spcPts val="0"/>
              </a:spcAft>
              <a:buFont typeface="Arial" pitchFamily="34" charset="0"/>
              <a:buChar char="•"/>
              <a:defRPr/>
            </a:pPr>
            <a:r>
              <a:rPr lang="en-US" altLang="ko-KR" sz="2800" dirty="0" err="1" smtClean="0">
                <a:latin typeface="Arial" charset="0"/>
              </a:rPr>
              <a:t>Danone</a:t>
            </a:r>
            <a:r>
              <a:rPr lang="en-US" altLang="ko-KR" sz="2800" dirty="0" smtClean="0">
                <a:latin typeface="Arial" charset="0"/>
              </a:rPr>
              <a:t>-IUF 1988</a:t>
            </a:r>
            <a:r>
              <a:rPr lang="ko-KR" altLang="en-US" sz="2800" dirty="0" smtClean="0">
                <a:latin typeface="Arial" charset="0"/>
              </a:rPr>
              <a:t>년 최초 체결</a:t>
            </a:r>
            <a:endParaRPr lang="en-US" altLang="ko-KR" sz="2800" dirty="0" smtClean="0">
              <a:latin typeface="Arial" charset="0"/>
            </a:endParaRPr>
          </a:p>
          <a:p>
            <a:pPr eaLnBrk="1" fontAlgn="auto" hangingPunct="1">
              <a:lnSpc>
                <a:spcPct val="80000"/>
              </a:lnSpc>
              <a:spcAft>
                <a:spcPts val="0"/>
              </a:spcAft>
              <a:buFont typeface="Arial" pitchFamily="34" charset="0"/>
              <a:buChar char="•"/>
              <a:defRPr/>
            </a:pPr>
            <a:r>
              <a:rPr lang="en-US" altLang="ko-KR" sz="2800" dirty="0" smtClean="0">
                <a:latin typeface="Arial" charset="0"/>
              </a:rPr>
              <a:t>21</a:t>
            </a:r>
            <a:r>
              <a:rPr lang="ko-KR" altLang="en-US" sz="2800" dirty="0" smtClean="0">
                <a:latin typeface="Arial" charset="0"/>
              </a:rPr>
              <a:t>세기 들어 다국적기업과 </a:t>
            </a:r>
            <a:r>
              <a:rPr lang="ko-KR" altLang="en-US" sz="2800" dirty="0" err="1" smtClean="0">
                <a:latin typeface="Arial" charset="0"/>
              </a:rPr>
              <a:t>초국적자본을</a:t>
            </a:r>
            <a:r>
              <a:rPr lang="ko-KR" altLang="en-US" sz="2800" dirty="0" smtClean="0">
                <a:latin typeface="Arial" charset="0"/>
              </a:rPr>
              <a:t> 규제하기 위한 국제노조의 주요 사업으로 발전</a:t>
            </a:r>
            <a:endParaRPr lang="en-US" altLang="ko-KR" sz="2800" dirty="0" smtClean="0">
              <a:latin typeface="Arial" charset="0"/>
            </a:endParaRPr>
          </a:p>
          <a:p>
            <a:pPr eaLnBrk="1" fontAlgn="auto" hangingPunct="1">
              <a:lnSpc>
                <a:spcPct val="80000"/>
              </a:lnSpc>
              <a:spcAft>
                <a:spcPts val="0"/>
              </a:spcAft>
              <a:buFont typeface="Arial" pitchFamily="34" charset="0"/>
              <a:buChar char="•"/>
              <a:defRPr/>
            </a:pPr>
            <a:endParaRPr lang="en-US" altLang="ko-KR" sz="2800" dirty="0" smtClean="0">
              <a:latin typeface="Arial" charset="0"/>
            </a:endParaRPr>
          </a:p>
        </p:txBody>
      </p:sp>
      <p:sp>
        <p:nvSpPr>
          <p:cNvPr id="5" name="슬라이드 번호 개체 틀 4"/>
          <p:cNvSpPr>
            <a:spLocks noGrp="1"/>
          </p:cNvSpPr>
          <p:nvPr>
            <p:ph type="sldNum" sz="quarter" idx="12"/>
          </p:nvPr>
        </p:nvSpPr>
        <p:spPr/>
        <p:txBody>
          <a:bodyPr/>
          <a:lstStyle/>
          <a:p>
            <a:pPr>
              <a:defRPr/>
            </a:pPr>
            <a:fld id="{FDA653FE-BABE-4EEB-AB62-A3F41638B5B6}" type="slidenum">
              <a:rPr lang="en-US" altLang="ko-KR" smtClean="0"/>
              <a:pPr>
                <a:defRPr/>
              </a:pPr>
              <a:t>43</a:t>
            </a:fld>
            <a:endParaRPr lang="en-US" altLang="ko-K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IndustriALL</a:t>
            </a:r>
            <a:r>
              <a:rPr lang="ko-KR" altLang="en-US" dirty="0" smtClean="0"/>
              <a:t>과</a:t>
            </a:r>
            <a:r>
              <a:rPr lang="en-US" altLang="ko-KR" dirty="0" smtClean="0"/>
              <a:t> </a:t>
            </a:r>
            <a:r>
              <a:rPr lang="ko-KR" altLang="en-US" dirty="0" smtClean="0"/>
              <a:t>국제기본협약을 체결한 다국적기업들</a:t>
            </a:r>
            <a:endParaRPr lang="ko-KR" altLang="en-US" dirty="0"/>
          </a:p>
        </p:txBody>
      </p:sp>
      <p:sp>
        <p:nvSpPr>
          <p:cNvPr id="3" name="내용 개체 틀 2"/>
          <p:cNvSpPr>
            <a:spLocks noGrp="1"/>
          </p:cNvSpPr>
          <p:nvPr>
            <p:ph idx="1"/>
          </p:nvPr>
        </p:nvSpPr>
        <p:spPr/>
        <p:txBody>
          <a:bodyPr>
            <a:normAutofit fontScale="92500" lnSpcReduction="10000"/>
          </a:bodyPr>
          <a:lstStyle/>
          <a:p>
            <a:r>
              <a:rPr lang="en-GB" altLang="ko-KR" dirty="0" smtClean="0"/>
              <a:t>Aker, AngloGold, BMW, Bosch, Brunel, Daimler, EADS, </a:t>
            </a:r>
            <a:r>
              <a:rPr lang="en-GB" altLang="ko-KR" dirty="0" err="1" smtClean="0"/>
              <a:t>EDF,Electrolux</a:t>
            </a:r>
            <a:r>
              <a:rPr lang="en-GB" altLang="ko-KR" dirty="0" smtClean="0"/>
              <a:t>, </a:t>
            </a:r>
            <a:r>
              <a:rPr lang="en-GB" altLang="ko-KR" dirty="0" err="1" smtClean="0"/>
              <a:t>Endesa</a:t>
            </a:r>
            <a:r>
              <a:rPr lang="en-GB" altLang="ko-KR" dirty="0" smtClean="0"/>
              <a:t>, </a:t>
            </a:r>
            <a:r>
              <a:rPr lang="en-GB" altLang="ko-KR" dirty="0" err="1" smtClean="0"/>
              <a:t>Enel</a:t>
            </a:r>
            <a:r>
              <a:rPr lang="en-GB" altLang="ko-KR" dirty="0" smtClean="0"/>
              <a:t>, </a:t>
            </a:r>
            <a:r>
              <a:rPr lang="en-GB" altLang="ko-KR" dirty="0" err="1" smtClean="0"/>
              <a:t>Eni</a:t>
            </a:r>
            <a:r>
              <a:rPr lang="en-GB" altLang="ko-KR" dirty="0" smtClean="0"/>
              <a:t>, </a:t>
            </a:r>
            <a:r>
              <a:rPr lang="en-GB" altLang="ko-KR" dirty="0" err="1" smtClean="0"/>
              <a:t>Evonik</a:t>
            </a:r>
            <a:r>
              <a:rPr lang="en-GB" altLang="ko-KR" dirty="0" smtClean="0"/>
              <a:t>, Ford, Freudenberg, GDF Suez, GEA, </a:t>
            </a:r>
            <a:r>
              <a:rPr lang="en-GB" altLang="ko-KR" dirty="0" err="1" smtClean="0"/>
              <a:t>Indesit</a:t>
            </a:r>
            <a:r>
              <a:rPr lang="en-GB" altLang="ko-KR" dirty="0" smtClean="0"/>
              <a:t>, </a:t>
            </a:r>
            <a:r>
              <a:rPr lang="en-GB" altLang="ko-KR" dirty="0" err="1" smtClean="0"/>
              <a:t>Inditex</a:t>
            </a:r>
            <a:r>
              <a:rPr lang="en-GB" altLang="ko-KR" dirty="0" smtClean="0"/>
              <a:t>, Lafarge, </a:t>
            </a:r>
            <a:r>
              <a:rPr lang="en-GB" altLang="ko-KR" dirty="0" err="1" smtClean="0"/>
              <a:t>Leoni</a:t>
            </a:r>
            <a:r>
              <a:rPr lang="en-GB" altLang="ko-KR" dirty="0" smtClean="0"/>
              <a:t>, </a:t>
            </a:r>
            <a:r>
              <a:rPr lang="en-GB" altLang="ko-KR" dirty="0" err="1" smtClean="0"/>
              <a:t>Lukoil</a:t>
            </a:r>
            <a:r>
              <a:rPr lang="en-GB" altLang="ko-KR" dirty="0" smtClean="0"/>
              <a:t>, MAN, Mann + Hummel, </a:t>
            </a:r>
          </a:p>
          <a:p>
            <a:r>
              <a:rPr lang="en-GB" altLang="ko-KR" dirty="0" smtClean="0"/>
              <a:t>Mizuno, </a:t>
            </a:r>
            <a:r>
              <a:rPr lang="en-GB" altLang="ko-KR" dirty="0" err="1" smtClean="0"/>
              <a:t>Norsk</a:t>
            </a:r>
            <a:r>
              <a:rPr lang="en-GB" altLang="ko-KR" dirty="0" smtClean="0"/>
              <a:t> Hydro, Norske Skog, </a:t>
            </a:r>
            <a:r>
              <a:rPr lang="en-GB" altLang="ko-KR" dirty="0" err="1" smtClean="0"/>
              <a:t>Petrobras</a:t>
            </a:r>
            <a:r>
              <a:rPr lang="en-GB" altLang="ko-KR" dirty="0" smtClean="0"/>
              <a:t>, </a:t>
            </a:r>
            <a:r>
              <a:rPr lang="en-GB" altLang="ko-KR" dirty="0" err="1" smtClean="0"/>
              <a:t>Prym,PSA</a:t>
            </a:r>
            <a:r>
              <a:rPr lang="en-GB" altLang="ko-KR" dirty="0" smtClean="0"/>
              <a:t> Peugeot Citroën, Renault, </a:t>
            </a:r>
            <a:r>
              <a:rPr lang="en-GB" altLang="ko-KR" dirty="0" err="1" smtClean="0"/>
              <a:t>Rheinmetall</a:t>
            </a:r>
            <a:r>
              <a:rPr lang="en-GB" altLang="ko-KR" dirty="0" smtClean="0"/>
              <a:t>, </a:t>
            </a:r>
            <a:r>
              <a:rPr lang="en-GB" altLang="ko-KR" dirty="0" err="1" smtClean="0"/>
              <a:t>Rhodia</a:t>
            </a:r>
            <a:r>
              <a:rPr lang="en-GB" altLang="ko-KR" dirty="0" smtClean="0"/>
              <a:t>, </a:t>
            </a:r>
            <a:r>
              <a:rPr lang="en-GB" altLang="ko-KR" dirty="0" err="1" smtClean="0"/>
              <a:t>Röchling,Saab</a:t>
            </a:r>
            <a:r>
              <a:rPr lang="en-GB" altLang="ko-KR" dirty="0" smtClean="0"/>
              <a:t>, SCA, Siemens, SKF, Statoil, </a:t>
            </a:r>
            <a:r>
              <a:rPr lang="en-GB" altLang="ko-KR" dirty="0" err="1" smtClean="0"/>
              <a:t>Umicore</a:t>
            </a:r>
            <a:r>
              <a:rPr lang="en-GB" altLang="ko-KR" dirty="0" smtClean="0"/>
              <a:t>, </a:t>
            </a:r>
            <a:r>
              <a:rPr lang="en-GB" altLang="ko-KR" dirty="0" err="1" smtClean="0"/>
              <a:t>Vallourec,Volkswagen</a:t>
            </a:r>
            <a:r>
              <a:rPr lang="en-GB" altLang="ko-KR" dirty="0" smtClean="0"/>
              <a:t>, ZF</a:t>
            </a:r>
            <a:endParaRPr lang="ko-KR" altLang="en-US" dirty="0"/>
          </a:p>
        </p:txBody>
      </p:sp>
      <p:sp>
        <p:nvSpPr>
          <p:cNvPr id="4" name="슬라이드 번호 개체 틀 3"/>
          <p:cNvSpPr>
            <a:spLocks noGrp="1"/>
          </p:cNvSpPr>
          <p:nvPr>
            <p:ph type="sldNum" sz="quarter" idx="12"/>
          </p:nvPr>
        </p:nvSpPr>
        <p:spPr/>
        <p:txBody>
          <a:bodyPr/>
          <a:lstStyle/>
          <a:p>
            <a:pPr>
              <a:defRPr/>
            </a:pPr>
            <a:fld id="{51664BCB-E28F-4330-9E77-D24E096BD28D}" type="slidenum">
              <a:rPr lang="en-US" altLang="ko-KR" smtClean="0"/>
              <a:pPr>
                <a:defRPr/>
              </a:pPr>
              <a:t>44</a:t>
            </a:fld>
            <a:endParaRPr lang="en-US" altLang="ko-K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ko-KR" sz="3200" b="1" dirty="0" smtClean="0">
                <a:latin typeface="Arial" charset="0"/>
              </a:rPr>
              <a:t>IndustriALL-Lafarge </a:t>
            </a:r>
            <a:r>
              <a:rPr lang="ko-KR" altLang="en-US" sz="3200" b="1" dirty="0" smtClean="0">
                <a:latin typeface="Arial" charset="0"/>
              </a:rPr>
              <a:t>기본협약</a:t>
            </a:r>
            <a:endParaRPr lang="en-US" altLang="ko-KR" sz="3200" b="1" dirty="0" smtClean="0">
              <a:latin typeface="Arial" charset="0"/>
            </a:endParaRPr>
          </a:p>
        </p:txBody>
      </p:sp>
      <p:sp>
        <p:nvSpPr>
          <p:cNvPr id="56323" name="Rectangle 3"/>
          <p:cNvSpPr>
            <a:spLocks noGrp="1" noChangeArrowheads="1"/>
          </p:cNvSpPr>
          <p:nvPr>
            <p:ph idx="1"/>
          </p:nvPr>
        </p:nvSpPr>
        <p:spPr/>
        <p:txBody>
          <a:bodyPr/>
          <a:lstStyle/>
          <a:p>
            <a:pPr eaLnBrk="1" hangingPunct="1">
              <a:lnSpc>
                <a:spcPct val="90000"/>
              </a:lnSpc>
            </a:pPr>
            <a:r>
              <a:rPr lang="ko-KR" altLang="en-US" sz="2800" dirty="0" smtClean="0">
                <a:latin typeface="Arial" charset="0"/>
              </a:rPr>
              <a:t>강제노동 철폐 </a:t>
            </a:r>
            <a:r>
              <a:rPr lang="en-US" altLang="ko-KR" sz="2800" dirty="0" smtClean="0">
                <a:latin typeface="Arial" charset="0"/>
              </a:rPr>
              <a:t>Abolition </a:t>
            </a:r>
            <a:r>
              <a:rPr lang="en-US" altLang="ko-KR" sz="2800" dirty="0" smtClean="0">
                <a:latin typeface="Arial" charset="0"/>
              </a:rPr>
              <a:t>of </a:t>
            </a:r>
            <a:r>
              <a:rPr lang="en-US" altLang="ko-KR" sz="2800" b="1" dirty="0" smtClean="0">
                <a:latin typeface="Arial" charset="0"/>
              </a:rPr>
              <a:t>forced labor</a:t>
            </a:r>
          </a:p>
          <a:p>
            <a:pPr eaLnBrk="1" hangingPunct="1">
              <a:lnSpc>
                <a:spcPct val="90000"/>
              </a:lnSpc>
            </a:pPr>
            <a:r>
              <a:rPr lang="ko-KR" altLang="en-US" sz="2800" dirty="0" smtClean="0">
                <a:latin typeface="Arial" charset="0"/>
              </a:rPr>
              <a:t>사업장 차별금지</a:t>
            </a:r>
            <a:r>
              <a:rPr lang="en-US" altLang="ko-KR" sz="2800" dirty="0" smtClean="0">
                <a:latin typeface="Arial" charset="0"/>
              </a:rPr>
              <a:t>No </a:t>
            </a:r>
            <a:r>
              <a:rPr lang="en-US" altLang="ko-KR" sz="2800" b="1" dirty="0" smtClean="0">
                <a:latin typeface="Arial" charset="0"/>
              </a:rPr>
              <a:t>discrimination</a:t>
            </a:r>
            <a:r>
              <a:rPr lang="en-US" altLang="ko-KR" sz="2800" dirty="0" smtClean="0">
                <a:latin typeface="Arial" charset="0"/>
              </a:rPr>
              <a:t> at workplace</a:t>
            </a:r>
          </a:p>
          <a:p>
            <a:pPr eaLnBrk="1" hangingPunct="1">
              <a:lnSpc>
                <a:spcPct val="90000"/>
              </a:lnSpc>
            </a:pPr>
            <a:r>
              <a:rPr lang="ko-KR" altLang="en-US" sz="2800" dirty="0" smtClean="0">
                <a:latin typeface="Arial" charset="0"/>
              </a:rPr>
              <a:t>아동노동 폐지 </a:t>
            </a:r>
            <a:r>
              <a:rPr lang="en-US" altLang="ko-KR" sz="2800" dirty="0" smtClean="0">
                <a:latin typeface="Arial" charset="0"/>
              </a:rPr>
              <a:t>Elimination </a:t>
            </a:r>
            <a:r>
              <a:rPr lang="en-US" altLang="ko-KR" sz="2800" dirty="0" smtClean="0">
                <a:latin typeface="Arial" charset="0"/>
              </a:rPr>
              <a:t>of </a:t>
            </a:r>
            <a:r>
              <a:rPr lang="en-US" altLang="ko-KR" sz="2800" b="1" dirty="0" smtClean="0">
                <a:latin typeface="Arial" charset="0"/>
              </a:rPr>
              <a:t>child labor</a:t>
            </a:r>
          </a:p>
          <a:p>
            <a:pPr eaLnBrk="1" hangingPunct="1">
              <a:lnSpc>
                <a:spcPct val="90000"/>
              </a:lnSpc>
            </a:pPr>
            <a:r>
              <a:rPr lang="ko-KR" altLang="en-US" sz="2800" dirty="0" smtClean="0">
                <a:latin typeface="Arial" charset="0"/>
              </a:rPr>
              <a:t>노조 조직 및 단체교섭 권리 </a:t>
            </a:r>
            <a:r>
              <a:rPr lang="en-US" altLang="ko-KR" sz="2800" dirty="0" smtClean="0">
                <a:latin typeface="Arial" charset="0"/>
              </a:rPr>
              <a:t>Right </a:t>
            </a:r>
            <a:r>
              <a:rPr lang="en-US" altLang="ko-KR" sz="2800" dirty="0" smtClean="0">
                <a:latin typeface="Arial" charset="0"/>
              </a:rPr>
              <a:t>to </a:t>
            </a:r>
            <a:r>
              <a:rPr lang="en-US" altLang="ko-KR" sz="2800" b="1" dirty="0" smtClean="0">
                <a:latin typeface="Arial" charset="0"/>
              </a:rPr>
              <a:t>organizing trade union </a:t>
            </a:r>
            <a:r>
              <a:rPr lang="en-US" altLang="ko-KR" sz="2800" dirty="0" smtClean="0">
                <a:latin typeface="Arial" charset="0"/>
              </a:rPr>
              <a:t>and </a:t>
            </a:r>
            <a:r>
              <a:rPr lang="en-US" altLang="ko-KR" sz="2800" b="1" dirty="0" smtClean="0">
                <a:latin typeface="Arial" charset="0"/>
              </a:rPr>
              <a:t>collective bargaining</a:t>
            </a:r>
          </a:p>
          <a:p>
            <a:pPr eaLnBrk="1" hangingPunct="1">
              <a:lnSpc>
                <a:spcPct val="90000"/>
              </a:lnSpc>
            </a:pPr>
            <a:r>
              <a:rPr lang="ko-KR" altLang="en-US" sz="2800" dirty="0" smtClean="0">
                <a:latin typeface="Arial" charset="0"/>
              </a:rPr>
              <a:t>생활임금 보장 </a:t>
            </a:r>
            <a:r>
              <a:rPr lang="en-US" altLang="ko-KR" sz="2800" dirty="0" smtClean="0">
                <a:latin typeface="Arial" charset="0"/>
              </a:rPr>
              <a:t>Guarantee </a:t>
            </a:r>
            <a:r>
              <a:rPr lang="en-US" altLang="ko-KR" sz="2800" b="1" dirty="0" smtClean="0">
                <a:latin typeface="Arial" charset="0"/>
              </a:rPr>
              <a:t>living wage</a:t>
            </a:r>
          </a:p>
          <a:p>
            <a:pPr eaLnBrk="1" hangingPunct="1">
              <a:lnSpc>
                <a:spcPct val="90000"/>
              </a:lnSpc>
            </a:pPr>
            <a:r>
              <a:rPr lang="ko-KR" altLang="en-US" sz="2800" dirty="0" smtClean="0">
                <a:latin typeface="Arial" charset="0"/>
              </a:rPr>
              <a:t>건강 안전 노동조건 개선 </a:t>
            </a:r>
            <a:r>
              <a:rPr lang="en-US" altLang="ko-KR" sz="2800" dirty="0" smtClean="0">
                <a:latin typeface="Arial" charset="0"/>
              </a:rPr>
              <a:t>Improve </a:t>
            </a:r>
            <a:r>
              <a:rPr lang="en-US" altLang="ko-KR" sz="2800" b="1" dirty="0" smtClean="0">
                <a:latin typeface="Arial" charset="0"/>
              </a:rPr>
              <a:t>health</a:t>
            </a:r>
            <a:r>
              <a:rPr lang="en-US" altLang="ko-KR" sz="2800" dirty="0" smtClean="0">
                <a:latin typeface="Arial" charset="0"/>
              </a:rPr>
              <a:t>, </a:t>
            </a:r>
            <a:r>
              <a:rPr lang="en-US" altLang="ko-KR" sz="2800" b="1" dirty="0" smtClean="0">
                <a:latin typeface="Arial" charset="0"/>
              </a:rPr>
              <a:t>safety</a:t>
            </a:r>
            <a:r>
              <a:rPr lang="en-US" altLang="ko-KR" sz="2800" dirty="0" smtClean="0">
                <a:latin typeface="Arial" charset="0"/>
              </a:rPr>
              <a:t> and </a:t>
            </a:r>
            <a:r>
              <a:rPr lang="en-US" altLang="ko-KR" sz="2800" b="1" dirty="0" smtClean="0">
                <a:latin typeface="Arial" charset="0"/>
              </a:rPr>
              <a:t>working conditions</a:t>
            </a:r>
          </a:p>
          <a:p>
            <a:pPr eaLnBrk="1" hangingPunct="1">
              <a:lnSpc>
                <a:spcPct val="90000"/>
              </a:lnSpc>
            </a:pPr>
            <a:r>
              <a:rPr lang="ko-KR" altLang="en-US" sz="2800" dirty="0" smtClean="0">
                <a:latin typeface="Arial" charset="0"/>
              </a:rPr>
              <a:t>직업훈련 제공 </a:t>
            </a:r>
            <a:r>
              <a:rPr lang="en-US" altLang="ko-KR" sz="2800" dirty="0" smtClean="0">
                <a:latin typeface="Arial" charset="0"/>
              </a:rPr>
              <a:t>Provide </a:t>
            </a:r>
            <a:r>
              <a:rPr lang="en-US" altLang="ko-KR" sz="2800" b="1" dirty="0" smtClean="0">
                <a:latin typeface="Arial" charset="0"/>
              </a:rPr>
              <a:t>Job training</a:t>
            </a:r>
          </a:p>
        </p:txBody>
      </p:sp>
      <p:pic>
        <p:nvPicPr>
          <p:cNvPr id="56325" name="그림 4" descr="Lafarge_logo_2.jpg"/>
          <p:cNvPicPr>
            <a:picLocks noChangeAspect="1"/>
          </p:cNvPicPr>
          <p:nvPr/>
        </p:nvPicPr>
        <p:blipFill>
          <a:blip r:embed="rId2" cstate="print"/>
          <a:srcRect/>
          <a:stretch>
            <a:fillRect/>
          </a:stretch>
        </p:blipFill>
        <p:spPr bwMode="auto">
          <a:xfrm>
            <a:off x="461963" y="5751513"/>
            <a:ext cx="2752725" cy="963612"/>
          </a:xfrm>
          <a:prstGeom prst="rect">
            <a:avLst/>
          </a:prstGeom>
          <a:noFill/>
          <a:ln w="9525">
            <a:noFill/>
            <a:miter lim="800000"/>
            <a:headEnd/>
            <a:tailEnd/>
          </a:ln>
        </p:spPr>
      </p:pic>
      <p:sp>
        <p:nvSpPr>
          <p:cNvPr id="6" name="슬라이드 번호 개체 틀 5"/>
          <p:cNvSpPr>
            <a:spLocks noGrp="1"/>
          </p:cNvSpPr>
          <p:nvPr>
            <p:ph type="sldNum" sz="quarter" idx="12"/>
          </p:nvPr>
        </p:nvSpPr>
        <p:spPr/>
        <p:txBody>
          <a:bodyPr/>
          <a:lstStyle/>
          <a:p>
            <a:pPr>
              <a:defRPr/>
            </a:pPr>
            <a:fld id="{3C699D94-A47A-42D0-909D-7ED6BF486E46}" type="slidenum">
              <a:rPr lang="en-US" altLang="ko-KR" smtClean="0"/>
              <a:pPr>
                <a:defRPr/>
              </a:pPr>
              <a:t>45</a:t>
            </a:fld>
            <a:endParaRPr lang="en-US" altLang="ko-K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ko-KR" sz="2800" b="1" dirty="0" smtClean="0">
                <a:latin typeface="Arial" charset="0"/>
              </a:rPr>
              <a:t>IndustriALL- </a:t>
            </a:r>
            <a:r>
              <a:rPr lang="en-US" altLang="ko-KR" sz="2800" b="1" dirty="0" smtClean="0">
                <a:latin typeface="Arial" charset="0"/>
              </a:rPr>
              <a:t>Freudenberg </a:t>
            </a:r>
            <a:r>
              <a:rPr lang="ko-KR" altLang="en-US" sz="2800" b="1" dirty="0" smtClean="0">
                <a:latin typeface="Arial" charset="0"/>
              </a:rPr>
              <a:t>기본협약</a:t>
            </a:r>
            <a:endParaRPr lang="en-US" altLang="ko-KR" sz="2800" b="1" dirty="0" smtClean="0">
              <a:latin typeface="Arial" charset="0"/>
            </a:endParaRPr>
          </a:p>
        </p:txBody>
      </p:sp>
      <p:sp>
        <p:nvSpPr>
          <p:cNvPr id="51203" name="Rectangle 3"/>
          <p:cNvSpPr>
            <a:spLocks noGrp="1" noChangeArrowheads="1"/>
          </p:cNvSpPr>
          <p:nvPr>
            <p:ph idx="1"/>
          </p:nvPr>
        </p:nvSpPr>
        <p:spPr/>
        <p:txBody>
          <a:bodyPr rtlCol="0">
            <a:normAutofit fontScale="92500" lnSpcReduction="20000"/>
          </a:bodyPr>
          <a:lstStyle/>
          <a:p>
            <a:pPr eaLnBrk="1" fontAlgn="auto" hangingPunct="1">
              <a:lnSpc>
                <a:spcPct val="90000"/>
              </a:lnSpc>
              <a:spcAft>
                <a:spcPts val="0"/>
              </a:spcAft>
              <a:buFont typeface="Arial" pitchFamily="34" charset="0"/>
              <a:buChar char="•"/>
              <a:defRPr/>
            </a:pPr>
            <a:r>
              <a:rPr lang="en-US" altLang="ko-KR" sz="3000" dirty="0" smtClean="0">
                <a:latin typeface="Arial" charset="0"/>
              </a:rPr>
              <a:t>No </a:t>
            </a:r>
            <a:r>
              <a:rPr lang="en-US" altLang="ko-KR" sz="3000" b="1" dirty="0" smtClean="0">
                <a:latin typeface="Arial" charset="0"/>
              </a:rPr>
              <a:t>forced labor </a:t>
            </a:r>
            <a:r>
              <a:rPr lang="en-US" altLang="ko-KR" sz="3000" dirty="0" smtClean="0">
                <a:latin typeface="Arial" charset="0"/>
              </a:rPr>
              <a:t>and </a:t>
            </a:r>
            <a:r>
              <a:rPr lang="en-US" altLang="ko-KR" sz="3000" b="1" dirty="0" smtClean="0">
                <a:latin typeface="Arial" charset="0"/>
              </a:rPr>
              <a:t>child labor</a:t>
            </a:r>
          </a:p>
          <a:p>
            <a:pPr eaLnBrk="1" fontAlgn="auto" hangingPunct="1">
              <a:lnSpc>
                <a:spcPct val="90000"/>
              </a:lnSpc>
              <a:spcAft>
                <a:spcPts val="0"/>
              </a:spcAft>
              <a:buFont typeface="Arial" pitchFamily="34" charset="0"/>
              <a:buChar char="•"/>
              <a:defRPr/>
            </a:pPr>
            <a:r>
              <a:rPr lang="en-US" altLang="ko-KR" sz="3000" b="1" dirty="0" smtClean="0">
                <a:latin typeface="Arial" charset="0"/>
              </a:rPr>
              <a:t>Equal opportunities </a:t>
            </a:r>
            <a:r>
              <a:rPr lang="en-US" altLang="ko-KR" sz="3000" dirty="0" smtClean="0">
                <a:latin typeface="Arial" charset="0"/>
              </a:rPr>
              <a:t>and </a:t>
            </a:r>
            <a:r>
              <a:rPr lang="en-US" altLang="ko-KR" sz="3000" b="1" dirty="0" smtClean="0">
                <a:latin typeface="Arial" charset="0"/>
              </a:rPr>
              <a:t>equal treatment </a:t>
            </a:r>
            <a:r>
              <a:rPr lang="en-US" altLang="ko-KR" sz="3000" dirty="0" smtClean="0">
                <a:latin typeface="Arial" charset="0"/>
              </a:rPr>
              <a:t>on the job</a:t>
            </a:r>
          </a:p>
          <a:p>
            <a:pPr eaLnBrk="1" fontAlgn="auto" hangingPunct="1">
              <a:lnSpc>
                <a:spcPct val="90000"/>
              </a:lnSpc>
              <a:spcAft>
                <a:spcPts val="0"/>
              </a:spcAft>
              <a:buFont typeface="Arial" pitchFamily="34" charset="0"/>
              <a:buChar char="•"/>
              <a:defRPr/>
            </a:pPr>
            <a:r>
              <a:rPr lang="en-US" altLang="ko-KR" sz="3000" b="1" dirty="0" smtClean="0">
                <a:latin typeface="Arial" charset="0"/>
              </a:rPr>
              <a:t>Freedom of association </a:t>
            </a:r>
            <a:r>
              <a:rPr lang="en-US" altLang="ko-KR" sz="3000" dirty="0" smtClean="0">
                <a:latin typeface="Arial" charset="0"/>
              </a:rPr>
              <a:t>and the respect for basic trade </a:t>
            </a:r>
            <a:r>
              <a:rPr lang="en-US" altLang="ko-KR" sz="3000" b="1" dirty="0" smtClean="0">
                <a:latin typeface="Arial" charset="0"/>
              </a:rPr>
              <a:t>union rights</a:t>
            </a:r>
          </a:p>
          <a:p>
            <a:pPr eaLnBrk="1" fontAlgn="auto" hangingPunct="1">
              <a:lnSpc>
                <a:spcPct val="90000"/>
              </a:lnSpc>
              <a:spcAft>
                <a:spcPts val="0"/>
              </a:spcAft>
              <a:buFont typeface="Arial" pitchFamily="34" charset="0"/>
              <a:buChar char="•"/>
              <a:defRPr/>
            </a:pPr>
            <a:r>
              <a:rPr lang="en-US" altLang="ko-KR" sz="3000" dirty="0" smtClean="0">
                <a:latin typeface="Arial" charset="0"/>
              </a:rPr>
              <a:t>Right to </a:t>
            </a:r>
            <a:r>
              <a:rPr lang="en-US" altLang="ko-KR" sz="3000" b="1" dirty="0" smtClean="0">
                <a:latin typeface="Arial" charset="0"/>
              </a:rPr>
              <a:t>organizing</a:t>
            </a:r>
            <a:r>
              <a:rPr lang="en-US" altLang="ko-KR" sz="3000" dirty="0" smtClean="0">
                <a:latin typeface="Arial" charset="0"/>
              </a:rPr>
              <a:t> trade union and collective </a:t>
            </a:r>
            <a:r>
              <a:rPr lang="en-US" altLang="ko-KR" sz="3000" b="1" dirty="0" smtClean="0">
                <a:latin typeface="Arial" charset="0"/>
              </a:rPr>
              <a:t>bargaining</a:t>
            </a:r>
          </a:p>
          <a:p>
            <a:pPr eaLnBrk="1" fontAlgn="auto" hangingPunct="1">
              <a:lnSpc>
                <a:spcPct val="90000"/>
              </a:lnSpc>
              <a:spcAft>
                <a:spcPts val="0"/>
              </a:spcAft>
              <a:buFont typeface="Arial" pitchFamily="34" charset="0"/>
              <a:buChar char="•"/>
              <a:defRPr/>
            </a:pPr>
            <a:r>
              <a:rPr lang="en-US" altLang="ko-KR" sz="3000" dirty="0" smtClean="0">
                <a:latin typeface="Arial" charset="0"/>
              </a:rPr>
              <a:t>No </a:t>
            </a:r>
            <a:r>
              <a:rPr lang="en-US" altLang="ko-KR" sz="3000" b="1" dirty="0" smtClean="0">
                <a:latin typeface="Arial" charset="0"/>
              </a:rPr>
              <a:t>discrimination </a:t>
            </a:r>
            <a:r>
              <a:rPr lang="en-US" altLang="ko-KR" sz="3000" dirty="0" smtClean="0">
                <a:latin typeface="Arial" charset="0"/>
              </a:rPr>
              <a:t>against trade union representatives</a:t>
            </a:r>
          </a:p>
          <a:p>
            <a:pPr eaLnBrk="1" fontAlgn="auto" hangingPunct="1">
              <a:lnSpc>
                <a:spcPct val="90000"/>
              </a:lnSpc>
              <a:spcAft>
                <a:spcPts val="0"/>
              </a:spcAft>
              <a:buFont typeface="Arial" pitchFamily="34" charset="0"/>
              <a:buChar char="•"/>
              <a:defRPr/>
            </a:pPr>
            <a:r>
              <a:rPr lang="en-US" altLang="ko-KR" sz="3000" b="1" dirty="0" smtClean="0">
                <a:latin typeface="Arial" charset="0"/>
              </a:rPr>
              <a:t>Health &amp; safety </a:t>
            </a:r>
            <a:r>
              <a:rPr lang="en-US" altLang="ko-KR" sz="3000" dirty="0" smtClean="0">
                <a:latin typeface="Arial" charset="0"/>
              </a:rPr>
              <a:t>at workplace</a:t>
            </a:r>
          </a:p>
          <a:p>
            <a:pPr eaLnBrk="1" fontAlgn="auto" hangingPunct="1">
              <a:lnSpc>
                <a:spcPct val="90000"/>
              </a:lnSpc>
              <a:spcAft>
                <a:spcPts val="0"/>
              </a:spcAft>
              <a:buFont typeface="Arial" pitchFamily="34" charset="0"/>
              <a:buChar char="•"/>
              <a:defRPr/>
            </a:pPr>
            <a:r>
              <a:rPr lang="en-US" altLang="ko-KR" sz="3000" dirty="0" smtClean="0">
                <a:latin typeface="Arial" charset="0"/>
              </a:rPr>
              <a:t>Flexible, efficient and customer-oriented forms of work organization</a:t>
            </a:r>
          </a:p>
          <a:p>
            <a:pPr eaLnBrk="1" fontAlgn="auto" hangingPunct="1">
              <a:lnSpc>
                <a:spcPct val="90000"/>
              </a:lnSpc>
              <a:spcAft>
                <a:spcPts val="0"/>
              </a:spcAft>
              <a:buFont typeface="Arial" pitchFamily="34" charset="0"/>
              <a:buChar char="•"/>
              <a:defRPr/>
            </a:pPr>
            <a:endParaRPr lang="en-US" altLang="ko-KR" dirty="0" smtClean="0">
              <a:latin typeface="Arial" charset="0"/>
            </a:endParaRPr>
          </a:p>
        </p:txBody>
      </p:sp>
      <p:pic>
        <p:nvPicPr>
          <p:cNvPr id="57349" name="그림 5" descr="blind.gif"/>
          <p:cNvPicPr>
            <a:picLocks noChangeAspect="1"/>
          </p:cNvPicPr>
          <p:nvPr/>
        </p:nvPicPr>
        <p:blipFill>
          <a:blip r:embed="rId2"/>
          <a:srcRect/>
          <a:stretch>
            <a:fillRect/>
          </a:stretch>
        </p:blipFill>
        <p:spPr bwMode="auto">
          <a:xfrm>
            <a:off x="4567238" y="3424238"/>
            <a:ext cx="9525" cy="9525"/>
          </a:xfrm>
          <a:prstGeom prst="rect">
            <a:avLst/>
          </a:prstGeom>
          <a:noFill/>
          <a:ln w="9525">
            <a:noFill/>
            <a:miter lim="800000"/>
            <a:headEnd/>
            <a:tailEnd/>
          </a:ln>
        </p:spPr>
      </p:pic>
      <p:pic>
        <p:nvPicPr>
          <p:cNvPr id="57350" name="그림 7" descr="freudenberg logo.gif"/>
          <p:cNvPicPr>
            <a:picLocks noChangeAspect="1"/>
          </p:cNvPicPr>
          <p:nvPr/>
        </p:nvPicPr>
        <p:blipFill>
          <a:blip r:embed="rId3" cstate="print"/>
          <a:srcRect/>
          <a:stretch>
            <a:fillRect/>
          </a:stretch>
        </p:blipFill>
        <p:spPr bwMode="auto">
          <a:xfrm>
            <a:off x="357188" y="5829300"/>
            <a:ext cx="2857500" cy="957263"/>
          </a:xfrm>
          <a:prstGeom prst="rect">
            <a:avLst/>
          </a:prstGeom>
          <a:noFill/>
          <a:ln w="9525">
            <a:noFill/>
            <a:miter lim="800000"/>
            <a:headEnd/>
            <a:tailEnd/>
          </a:ln>
        </p:spPr>
      </p:pic>
      <p:sp>
        <p:nvSpPr>
          <p:cNvPr id="7" name="슬라이드 번호 개체 틀 6"/>
          <p:cNvSpPr>
            <a:spLocks noGrp="1"/>
          </p:cNvSpPr>
          <p:nvPr>
            <p:ph type="sldNum" sz="quarter" idx="12"/>
          </p:nvPr>
        </p:nvSpPr>
        <p:spPr/>
        <p:txBody>
          <a:bodyPr/>
          <a:lstStyle/>
          <a:p>
            <a:pPr>
              <a:defRPr/>
            </a:pPr>
            <a:fld id="{748C29FD-2D03-411D-BB8F-1C66D84B14E9}" type="slidenum">
              <a:rPr lang="en-US" altLang="ko-KR" smtClean="0"/>
              <a:pPr>
                <a:defRPr/>
              </a:pPr>
              <a:t>46</a:t>
            </a:fld>
            <a:endParaRPr lang="en-US" altLang="ko-K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ko-KR" sz="2800" b="1" dirty="0" smtClean="0">
                <a:solidFill>
                  <a:schemeClr val="accent1"/>
                </a:solidFill>
                <a:latin typeface="Arial" charset="0"/>
              </a:rPr>
              <a:t>Norske Skog-IndustriALL </a:t>
            </a:r>
            <a:r>
              <a:rPr lang="ko-KR" altLang="en-US" sz="2800" b="1" dirty="0" smtClean="0">
                <a:solidFill>
                  <a:schemeClr val="accent1"/>
                </a:solidFill>
                <a:latin typeface="Arial" charset="0"/>
              </a:rPr>
              <a:t>기본협</a:t>
            </a:r>
            <a:r>
              <a:rPr lang="ko-KR" altLang="en-US" sz="2800" b="1" dirty="0" smtClean="0">
                <a:solidFill>
                  <a:schemeClr val="accent1"/>
                </a:solidFill>
                <a:latin typeface="Arial" charset="0"/>
              </a:rPr>
              <a:t>약</a:t>
            </a:r>
            <a:endParaRPr lang="en-US" altLang="ko-KR" sz="2800" b="1" dirty="0" smtClean="0">
              <a:solidFill>
                <a:schemeClr val="accent1"/>
              </a:solidFill>
              <a:latin typeface="Arial" charset="0"/>
            </a:endParaRPr>
          </a:p>
        </p:txBody>
      </p:sp>
      <p:sp>
        <p:nvSpPr>
          <p:cNvPr id="51203" name="Rectangle 3"/>
          <p:cNvSpPr>
            <a:spLocks noGrp="1" noChangeArrowheads="1"/>
          </p:cNvSpPr>
          <p:nvPr>
            <p:ph idx="1"/>
          </p:nvPr>
        </p:nvSpPr>
        <p:spPr>
          <a:xfrm>
            <a:off x="457200" y="1600200"/>
            <a:ext cx="7400925" cy="4525963"/>
          </a:xfrm>
        </p:spPr>
        <p:txBody>
          <a:bodyPr rtlCol="0">
            <a:normAutofit fontScale="92500" lnSpcReduction="20000"/>
          </a:bodyPr>
          <a:lstStyle/>
          <a:p>
            <a:pPr eaLnBrk="1" fontAlgn="auto" hangingPunct="1">
              <a:lnSpc>
                <a:spcPct val="90000"/>
              </a:lnSpc>
              <a:spcAft>
                <a:spcPts val="0"/>
              </a:spcAft>
              <a:buFont typeface="Arial" pitchFamily="34" charset="0"/>
              <a:buChar char="•"/>
              <a:defRPr/>
            </a:pPr>
            <a:r>
              <a:rPr lang="en-US" altLang="ko-KR" sz="3000" dirty="0" smtClean="0">
                <a:solidFill>
                  <a:schemeClr val="accent1"/>
                </a:solidFill>
                <a:latin typeface="Arial" charset="0"/>
              </a:rPr>
              <a:t>Freedom of association &amp; collective bargaining</a:t>
            </a:r>
          </a:p>
          <a:p>
            <a:pPr eaLnBrk="1" fontAlgn="auto" hangingPunct="1">
              <a:lnSpc>
                <a:spcPct val="90000"/>
              </a:lnSpc>
              <a:spcAft>
                <a:spcPts val="0"/>
              </a:spcAft>
              <a:buFont typeface="Arial" pitchFamily="34" charset="0"/>
              <a:buChar char="•"/>
              <a:defRPr/>
            </a:pPr>
            <a:r>
              <a:rPr lang="en-US" altLang="ko-KR" sz="3000" dirty="0" smtClean="0">
                <a:solidFill>
                  <a:schemeClr val="accent1"/>
                </a:solidFill>
                <a:latin typeface="Arial" charset="0"/>
              </a:rPr>
              <a:t>No discrimination and equal opportunity</a:t>
            </a:r>
          </a:p>
          <a:p>
            <a:pPr eaLnBrk="1" fontAlgn="auto" hangingPunct="1">
              <a:lnSpc>
                <a:spcPct val="90000"/>
              </a:lnSpc>
              <a:spcAft>
                <a:spcPts val="0"/>
              </a:spcAft>
              <a:buFont typeface="Arial" pitchFamily="34" charset="0"/>
              <a:buChar char="•"/>
              <a:defRPr/>
            </a:pPr>
            <a:r>
              <a:rPr lang="en-US" altLang="ko-KR" sz="3000" dirty="0" smtClean="0">
                <a:solidFill>
                  <a:schemeClr val="accent1"/>
                </a:solidFill>
                <a:latin typeface="Arial" charset="0"/>
              </a:rPr>
              <a:t>Health and safety at workplace</a:t>
            </a:r>
          </a:p>
          <a:p>
            <a:pPr eaLnBrk="1" fontAlgn="auto" hangingPunct="1">
              <a:lnSpc>
                <a:spcPct val="90000"/>
              </a:lnSpc>
              <a:spcAft>
                <a:spcPts val="0"/>
              </a:spcAft>
              <a:buFont typeface="Arial" pitchFamily="34" charset="0"/>
              <a:buChar char="•"/>
              <a:defRPr/>
            </a:pPr>
            <a:r>
              <a:rPr lang="en-US" altLang="ko-KR" sz="3000" dirty="0" smtClean="0">
                <a:solidFill>
                  <a:schemeClr val="accent1"/>
                </a:solidFill>
                <a:latin typeface="Arial" charset="0"/>
              </a:rPr>
              <a:t>No forced labor</a:t>
            </a:r>
          </a:p>
          <a:p>
            <a:pPr eaLnBrk="1" fontAlgn="auto" hangingPunct="1">
              <a:lnSpc>
                <a:spcPct val="90000"/>
              </a:lnSpc>
              <a:spcAft>
                <a:spcPts val="0"/>
              </a:spcAft>
              <a:buFont typeface="Arial" pitchFamily="34" charset="0"/>
              <a:buChar char="•"/>
              <a:defRPr/>
            </a:pPr>
            <a:r>
              <a:rPr lang="en-US" altLang="ko-KR" sz="3000" dirty="0" smtClean="0">
                <a:solidFill>
                  <a:schemeClr val="accent1"/>
                </a:solidFill>
                <a:latin typeface="Arial" charset="0"/>
              </a:rPr>
              <a:t>No child labor</a:t>
            </a:r>
          </a:p>
          <a:p>
            <a:pPr eaLnBrk="1" fontAlgn="auto" hangingPunct="1">
              <a:lnSpc>
                <a:spcPct val="90000"/>
              </a:lnSpc>
              <a:spcAft>
                <a:spcPts val="0"/>
              </a:spcAft>
              <a:buFont typeface="Arial" pitchFamily="34" charset="0"/>
              <a:buChar char="•"/>
              <a:defRPr/>
            </a:pPr>
            <a:r>
              <a:rPr lang="en-US" altLang="ko-KR" sz="3000" dirty="0" smtClean="0">
                <a:solidFill>
                  <a:schemeClr val="accent1"/>
                </a:solidFill>
                <a:latin typeface="Arial" charset="0"/>
              </a:rPr>
              <a:t>Wages &amp; benefits covering basic needs of the workers and their family</a:t>
            </a:r>
          </a:p>
          <a:p>
            <a:pPr eaLnBrk="1" fontAlgn="auto" hangingPunct="1">
              <a:lnSpc>
                <a:spcPct val="90000"/>
              </a:lnSpc>
              <a:spcAft>
                <a:spcPts val="0"/>
              </a:spcAft>
              <a:buFont typeface="Arial" pitchFamily="34" charset="0"/>
              <a:buChar char="•"/>
              <a:defRPr/>
            </a:pPr>
            <a:r>
              <a:rPr lang="en-US" altLang="ko-KR" sz="3000" dirty="0" smtClean="0">
                <a:solidFill>
                  <a:schemeClr val="accent1"/>
                </a:solidFill>
                <a:latin typeface="Arial" charset="0"/>
              </a:rPr>
              <a:t>Employment status for workers based on permanent job</a:t>
            </a:r>
          </a:p>
          <a:p>
            <a:pPr lvl="1" eaLnBrk="1" fontAlgn="auto" hangingPunct="1">
              <a:lnSpc>
                <a:spcPct val="90000"/>
              </a:lnSpc>
              <a:spcAft>
                <a:spcPts val="0"/>
              </a:spcAft>
              <a:defRPr/>
            </a:pPr>
            <a:r>
              <a:rPr lang="en-US" altLang="ko-KR" sz="2600" dirty="0" smtClean="0">
                <a:solidFill>
                  <a:schemeClr val="accent1"/>
                </a:solidFill>
                <a:latin typeface="Arial" charset="0"/>
              </a:rPr>
              <a:t>Irregular workers like temporary/part-time workers must receive the same terms conditions with comparable regular workers. </a:t>
            </a:r>
          </a:p>
          <a:p>
            <a:pPr eaLnBrk="1" fontAlgn="auto" hangingPunct="1">
              <a:lnSpc>
                <a:spcPct val="90000"/>
              </a:lnSpc>
              <a:spcAft>
                <a:spcPts val="0"/>
              </a:spcAft>
              <a:buFont typeface="Arial" pitchFamily="34" charset="0"/>
              <a:buChar char="•"/>
              <a:defRPr/>
            </a:pPr>
            <a:endParaRPr lang="en-US" altLang="ko-KR" dirty="0" smtClean="0">
              <a:solidFill>
                <a:schemeClr val="accent1"/>
              </a:solidFill>
              <a:latin typeface="Arial" charset="0"/>
            </a:endParaRPr>
          </a:p>
        </p:txBody>
      </p:sp>
      <p:pic>
        <p:nvPicPr>
          <p:cNvPr id="58372" name="그림 5" descr="blind.gif"/>
          <p:cNvPicPr>
            <a:picLocks noChangeAspect="1"/>
          </p:cNvPicPr>
          <p:nvPr/>
        </p:nvPicPr>
        <p:blipFill>
          <a:blip r:embed="rId2"/>
          <a:srcRect/>
          <a:stretch>
            <a:fillRect/>
          </a:stretch>
        </p:blipFill>
        <p:spPr bwMode="auto">
          <a:xfrm>
            <a:off x="4567238" y="3424238"/>
            <a:ext cx="9525" cy="9525"/>
          </a:xfrm>
          <a:prstGeom prst="rect">
            <a:avLst/>
          </a:prstGeom>
          <a:noFill/>
          <a:ln w="9525">
            <a:noFill/>
            <a:miter lim="800000"/>
            <a:headEnd/>
            <a:tailEnd/>
          </a:ln>
        </p:spPr>
      </p:pic>
      <p:pic>
        <p:nvPicPr>
          <p:cNvPr id="58373" name="그림 6" descr="norske-skog logo.jpg"/>
          <p:cNvPicPr>
            <a:picLocks noChangeAspect="1"/>
          </p:cNvPicPr>
          <p:nvPr/>
        </p:nvPicPr>
        <p:blipFill>
          <a:blip r:embed="rId3" cstate="print"/>
          <a:srcRect/>
          <a:stretch>
            <a:fillRect/>
          </a:stretch>
        </p:blipFill>
        <p:spPr bwMode="auto">
          <a:xfrm>
            <a:off x="428625" y="6034088"/>
            <a:ext cx="3275013" cy="823912"/>
          </a:xfrm>
          <a:prstGeom prst="rect">
            <a:avLst/>
          </a:prstGeom>
          <a:noFill/>
          <a:ln w="9525">
            <a:noFill/>
            <a:miter lim="800000"/>
            <a:headEnd/>
            <a:tailEnd/>
          </a:ln>
        </p:spPr>
      </p:pic>
      <p:sp>
        <p:nvSpPr>
          <p:cNvPr id="7" name="슬라이드 번호 개체 틀 6"/>
          <p:cNvSpPr>
            <a:spLocks noGrp="1"/>
          </p:cNvSpPr>
          <p:nvPr>
            <p:ph type="sldNum" sz="quarter" idx="12"/>
          </p:nvPr>
        </p:nvSpPr>
        <p:spPr/>
        <p:txBody>
          <a:bodyPr/>
          <a:lstStyle/>
          <a:p>
            <a:pPr>
              <a:defRPr/>
            </a:pPr>
            <a:fld id="{C4133913-1C88-4962-BEEF-2AEBC9195049}" type="slidenum">
              <a:rPr lang="en-US" altLang="ko-KR" smtClean="0"/>
              <a:pPr>
                <a:defRPr/>
              </a:pPr>
              <a:t>47</a:t>
            </a:fld>
            <a:endParaRPr lang="en-US" altLang="ko-K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제목 1"/>
          <p:cNvSpPr>
            <a:spLocks noGrp="1"/>
          </p:cNvSpPr>
          <p:nvPr>
            <p:ph type="ctrTitle"/>
          </p:nvPr>
        </p:nvSpPr>
        <p:spPr/>
        <p:txBody>
          <a:bodyPr/>
          <a:lstStyle/>
          <a:p>
            <a:pPr eaLnBrk="1" hangingPunct="1"/>
            <a:r>
              <a:rPr lang="en-US" altLang="ko-KR" smtClean="0">
                <a:latin typeface="Arial Unicode MS" pitchFamily="50" charset="-127"/>
                <a:ea typeface="Arial Unicode MS" pitchFamily="50" charset="-127"/>
                <a:cs typeface="Arial Unicode MS" pitchFamily="50" charset="-127"/>
              </a:rPr>
              <a:t>ISO 26000</a:t>
            </a:r>
            <a:endParaRPr lang="en-GB" altLang="ko-KR" smtClean="0">
              <a:latin typeface="Arial Unicode MS" pitchFamily="50" charset="-127"/>
              <a:ea typeface="Arial Unicode MS" pitchFamily="50" charset="-127"/>
              <a:cs typeface="Arial Unicode MS" pitchFamily="50" charset="-127"/>
            </a:endParaRPr>
          </a:p>
        </p:txBody>
      </p:sp>
      <p:sp>
        <p:nvSpPr>
          <p:cNvPr id="3" name="부제목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ko-KR" altLang="en-US" dirty="0" smtClean="0">
                <a:latin typeface="Arial Unicode MS" pitchFamily="50" charset="-127"/>
                <a:ea typeface="Arial Unicode MS" pitchFamily="50" charset="-127"/>
                <a:cs typeface="Arial Unicode MS" pitchFamily="50" charset="-127"/>
              </a:rPr>
              <a:t>사회적 책임을 위한 </a:t>
            </a:r>
            <a:r>
              <a:rPr lang="en-US" dirty="0" smtClean="0">
                <a:latin typeface="Arial Unicode MS" pitchFamily="50" charset="-127"/>
                <a:ea typeface="Arial Unicode MS" pitchFamily="50" charset="-127"/>
                <a:cs typeface="Arial Unicode MS" pitchFamily="50" charset="-127"/>
              </a:rPr>
              <a:t>ISO</a:t>
            </a:r>
            <a:endParaRPr lang="en-GB" dirty="0">
              <a:latin typeface="Arial Unicode MS" pitchFamily="50" charset="-127"/>
              <a:ea typeface="Arial Unicode MS" pitchFamily="50" charset="-127"/>
              <a:cs typeface="Arial Unicode MS" pitchFamily="50" charset="-127"/>
            </a:endParaRPr>
          </a:p>
        </p:txBody>
      </p:sp>
      <p:pic>
        <p:nvPicPr>
          <p:cNvPr id="59396" name="Picture 2" descr="File:ISO english logo.svg">
            <a:hlinkClick r:id="rId2"/>
          </p:cNvPr>
          <p:cNvPicPr>
            <a:picLocks noChangeAspect="1" noChangeArrowheads="1"/>
          </p:cNvPicPr>
          <p:nvPr/>
        </p:nvPicPr>
        <p:blipFill>
          <a:blip r:embed="rId3" cstate="print"/>
          <a:srcRect/>
          <a:stretch>
            <a:fillRect/>
          </a:stretch>
        </p:blipFill>
        <p:spPr bwMode="auto">
          <a:xfrm>
            <a:off x="357188" y="642938"/>
            <a:ext cx="2714625" cy="931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제목 1"/>
          <p:cNvSpPr>
            <a:spLocks noGrp="1"/>
          </p:cNvSpPr>
          <p:nvPr>
            <p:ph type="title"/>
          </p:nvPr>
        </p:nvSpPr>
        <p:spPr/>
        <p:txBody>
          <a:bodyPr/>
          <a:lstStyle/>
          <a:p>
            <a:pPr eaLnBrk="1" hangingPunct="1"/>
            <a:r>
              <a:rPr lang="en-US" altLang="ko-KR" dirty="0" smtClean="0">
                <a:latin typeface="Arial Unicode MS" pitchFamily="50" charset="-127"/>
                <a:ea typeface="Arial Unicode MS" pitchFamily="50" charset="-127"/>
                <a:cs typeface="Arial Unicode MS" pitchFamily="50" charset="-127"/>
              </a:rPr>
              <a:t>ISO</a:t>
            </a:r>
            <a:r>
              <a:rPr lang="ko-KR" altLang="en-US" dirty="0" smtClean="0">
                <a:latin typeface="Arial Unicode MS" pitchFamily="50" charset="-127"/>
                <a:ea typeface="Arial Unicode MS" pitchFamily="50" charset="-127"/>
                <a:cs typeface="Arial Unicode MS" pitchFamily="50" charset="-127"/>
              </a:rPr>
              <a:t>란</a:t>
            </a:r>
            <a:r>
              <a:rPr lang="en-US" altLang="ko-KR" dirty="0" smtClean="0">
                <a:latin typeface="Arial Unicode MS" pitchFamily="50" charset="-127"/>
                <a:ea typeface="Arial Unicode MS" pitchFamily="50" charset="-127"/>
                <a:cs typeface="Arial Unicode MS" pitchFamily="50" charset="-127"/>
              </a:rPr>
              <a:t>?</a:t>
            </a:r>
            <a:endParaRPr lang="en-GB" altLang="ko-KR" dirty="0" smtClean="0">
              <a:latin typeface="Arial Unicode MS" pitchFamily="50" charset="-127"/>
              <a:ea typeface="Arial Unicode MS" pitchFamily="50" charset="-127"/>
              <a:cs typeface="Arial Unicode MS" pitchFamily="50" charset="-127"/>
            </a:endParaRPr>
          </a:p>
        </p:txBody>
      </p:sp>
      <p:sp>
        <p:nvSpPr>
          <p:cNvPr id="3" name="내용 개체 틀 2"/>
          <p:cNvSpPr>
            <a:spLocks noGrp="1"/>
          </p:cNvSpPr>
          <p:nvPr>
            <p:ph idx="1"/>
          </p:nvPr>
        </p:nvSpPr>
        <p:spPr/>
        <p:txBody>
          <a:bodyPr rtlCol="0">
            <a:normAutofit/>
          </a:bodyPr>
          <a:lstStyle/>
          <a:p>
            <a:pPr eaLnBrk="1" fontAlgn="auto" latinLnBrk="0" hangingPunct="1">
              <a:spcAft>
                <a:spcPts val="0"/>
              </a:spcAft>
              <a:buFont typeface="Arial" pitchFamily="34" charset="0"/>
              <a:buChar char="•"/>
              <a:defRPr/>
            </a:pPr>
            <a:r>
              <a:rPr lang="ko-KR" altLang="en-US" dirty="0" err="1" smtClean="0">
                <a:latin typeface="Arial Unicode MS" pitchFamily="50" charset="-127"/>
                <a:ea typeface="Arial Unicode MS" pitchFamily="50" charset="-127"/>
                <a:cs typeface="Arial Unicode MS" pitchFamily="50" charset="-127"/>
              </a:rPr>
              <a:t>국제표준화기구</a:t>
            </a:r>
            <a:r>
              <a:rPr lang="ko-KR" altLang="en-US" dirty="0" smtClean="0">
                <a:latin typeface="Arial Unicode MS" pitchFamily="50" charset="-127"/>
                <a:ea typeface="Arial Unicode MS" pitchFamily="50" charset="-127"/>
                <a:cs typeface="Arial Unicode MS" pitchFamily="50" charset="-127"/>
              </a:rPr>
              <a:t> </a:t>
            </a:r>
            <a:r>
              <a:rPr lang="en-US" dirty="0" smtClean="0">
                <a:latin typeface="Arial Unicode MS" pitchFamily="50" charset="-127"/>
                <a:ea typeface="Arial Unicode MS" pitchFamily="50" charset="-127"/>
                <a:cs typeface="Arial Unicode MS" pitchFamily="50" charset="-127"/>
              </a:rPr>
              <a:t>International </a:t>
            </a:r>
            <a:r>
              <a:rPr lang="en-US" dirty="0" smtClean="0">
                <a:latin typeface="Arial Unicode MS" pitchFamily="50" charset="-127"/>
                <a:ea typeface="Arial Unicode MS" pitchFamily="50" charset="-127"/>
                <a:cs typeface="Arial Unicode MS" pitchFamily="50" charset="-127"/>
              </a:rPr>
              <a:t>Organization for Standardization</a:t>
            </a:r>
          </a:p>
          <a:p>
            <a:pPr eaLnBrk="1" fontAlgn="auto" latinLnBrk="0" hangingPunct="1">
              <a:spcAft>
                <a:spcPts val="0"/>
              </a:spcAft>
              <a:buFont typeface="Arial" pitchFamily="34" charset="0"/>
              <a:buChar char="•"/>
              <a:defRPr/>
            </a:pPr>
            <a:r>
              <a:rPr lang="ko-KR" altLang="en-US" dirty="0" smtClean="0">
                <a:latin typeface="Arial Unicode MS" pitchFamily="50" charset="-127"/>
                <a:ea typeface="Arial Unicode MS" pitchFamily="50" charset="-127"/>
                <a:cs typeface="Arial Unicode MS" pitchFamily="50" charset="-127"/>
              </a:rPr>
              <a:t>국제적으로 통용되는 산업기준 및 상업기준을 제정하는 국제기구 </a:t>
            </a:r>
            <a:r>
              <a:rPr lang="en-US" altLang="ko-KR" dirty="0" smtClean="0">
                <a:latin typeface="Arial Unicode MS" pitchFamily="50" charset="-127"/>
                <a:ea typeface="Arial Unicode MS" pitchFamily="50" charset="-127"/>
                <a:cs typeface="Arial Unicode MS" pitchFamily="50" charset="-127"/>
              </a:rPr>
              <a:t>(</a:t>
            </a:r>
            <a:r>
              <a:rPr lang="ko-KR" altLang="en-US" dirty="0" err="1" smtClean="0">
                <a:latin typeface="Arial Unicode MS" pitchFamily="50" charset="-127"/>
                <a:ea typeface="Arial Unicode MS" pitchFamily="50" charset="-127"/>
                <a:cs typeface="Arial Unicode MS" pitchFamily="50" charset="-127"/>
              </a:rPr>
              <a:t>반관</a:t>
            </a:r>
            <a:r>
              <a:rPr lang="ko-KR" altLang="en-US" dirty="0" smtClean="0">
                <a:latin typeface="Arial Unicode MS" pitchFamily="50" charset="-127"/>
                <a:ea typeface="Arial Unicode MS" pitchFamily="50" charset="-127"/>
                <a:cs typeface="Arial Unicode MS" pitchFamily="50" charset="-127"/>
              </a:rPr>
              <a:t> 반민</a:t>
            </a:r>
            <a:r>
              <a:rPr lang="en-US" altLang="ko-KR" dirty="0" smtClean="0">
                <a:latin typeface="Arial Unicode MS" pitchFamily="50" charset="-127"/>
                <a:ea typeface="Arial Unicode MS" pitchFamily="50" charset="-127"/>
                <a:cs typeface="Arial Unicode MS" pitchFamily="50" charset="-127"/>
              </a:rPr>
              <a:t>)</a:t>
            </a:r>
            <a:endParaRPr lang="en-US" dirty="0" smtClean="0">
              <a:latin typeface="Arial Unicode MS" pitchFamily="50" charset="-127"/>
              <a:ea typeface="Arial Unicode MS" pitchFamily="50" charset="-127"/>
              <a:cs typeface="Arial Unicode MS" pitchFamily="50" charset="-127"/>
            </a:endParaRPr>
          </a:p>
          <a:p>
            <a:pPr eaLnBrk="1" fontAlgn="auto" latinLnBrk="0" hangingPunct="1">
              <a:spcAft>
                <a:spcPts val="0"/>
              </a:spcAft>
              <a:buFont typeface="Arial" pitchFamily="34" charset="0"/>
              <a:buChar char="•"/>
              <a:defRPr/>
            </a:pPr>
            <a:r>
              <a:rPr lang="en-US" dirty="0" smtClean="0">
                <a:latin typeface="Arial Unicode MS" pitchFamily="50" charset="-127"/>
                <a:ea typeface="Arial Unicode MS" pitchFamily="50" charset="-127"/>
                <a:cs typeface="Arial Unicode MS" pitchFamily="50" charset="-127"/>
              </a:rPr>
              <a:t>1947</a:t>
            </a:r>
            <a:r>
              <a:rPr lang="ko-KR" altLang="en-US" dirty="0" smtClean="0">
                <a:latin typeface="Arial Unicode MS" pitchFamily="50" charset="-127"/>
                <a:ea typeface="Arial Unicode MS" pitchFamily="50" charset="-127"/>
                <a:cs typeface="Arial Unicode MS" pitchFamily="50" charset="-127"/>
              </a:rPr>
              <a:t>년 창립</a:t>
            </a:r>
            <a:r>
              <a:rPr lang="en-US" altLang="ko-KR" dirty="0" smtClean="0">
                <a:latin typeface="Arial Unicode MS" pitchFamily="50" charset="-127"/>
                <a:ea typeface="Arial Unicode MS" pitchFamily="50" charset="-127"/>
                <a:cs typeface="Arial Unicode MS" pitchFamily="50" charset="-127"/>
              </a:rPr>
              <a:t>, </a:t>
            </a:r>
            <a:r>
              <a:rPr lang="ko-KR" altLang="en-US" dirty="0" smtClean="0">
                <a:latin typeface="Arial Unicode MS" pitchFamily="50" charset="-127"/>
                <a:ea typeface="Arial Unicode MS" pitchFamily="50" charset="-127"/>
                <a:cs typeface="Arial Unicode MS" pitchFamily="50" charset="-127"/>
              </a:rPr>
              <a:t>제네바에 본부</a:t>
            </a:r>
            <a:endParaRPr lang="en-US" altLang="ko-KR" dirty="0" smtClean="0">
              <a:latin typeface="Arial Unicode MS" pitchFamily="50" charset="-127"/>
              <a:ea typeface="Arial Unicode MS" pitchFamily="50" charset="-127"/>
              <a:cs typeface="Arial Unicode MS" pitchFamily="50" charset="-127"/>
            </a:endParaRPr>
          </a:p>
          <a:p>
            <a:pPr eaLnBrk="1" fontAlgn="auto" latinLnBrk="0" hangingPunct="1">
              <a:spcAft>
                <a:spcPts val="0"/>
              </a:spcAft>
              <a:buFont typeface="Arial" pitchFamily="34" charset="0"/>
              <a:buChar char="•"/>
              <a:defRPr/>
            </a:pPr>
            <a:r>
              <a:rPr lang="en-US" dirty="0" smtClean="0">
                <a:latin typeface="Arial Unicode MS" pitchFamily="50" charset="-127"/>
                <a:ea typeface="Arial Unicode MS" pitchFamily="50" charset="-127"/>
                <a:cs typeface="Arial Unicode MS" pitchFamily="50" charset="-127"/>
              </a:rPr>
              <a:t>161</a:t>
            </a:r>
            <a:r>
              <a:rPr lang="ko-KR" altLang="en-US" dirty="0" smtClean="0">
                <a:latin typeface="Arial Unicode MS" pitchFamily="50" charset="-127"/>
                <a:ea typeface="Arial Unicode MS" pitchFamily="50" charset="-127"/>
                <a:cs typeface="Arial Unicode MS" pitchFamily="50" charset="-127"/>
              </a:rPr>
              <a:t>개 회원국</a:t>
            </a:r>
            <a:r>
              <a:rPr lang="en-US" altLang="ko-KR" dirty="0" smtClean="0">
                <a:latin typeface="Arial Unicode MS" pitchFamily="50" charset="-127"/>
                <a:ea typeface="Arial Unicode MS" pitchFamily="50" charset="-127"/>
                <a:cs typeface="Arial Unicode MS" pitchFamily="50" charset="-127"/>
              </a:rPr>
              <a:t/>
            </a:r>
            <a:br>
              <a:rPr lang="en-US" altLang="ko-KR" dirty="0" smtClean="0">
                <a:latin typeface="Arial Unicode MS" pitchFamily="50" charset="-127"/>
                <a:ea typeface="Arial Unicode MS" pitchFamily="50" charset="-127"/>
                <a:cs typeface="Arial Unicode MS" pitchFamily="50" charset="-127"/>
              </a:rPr>
            </a:br>
            <a:endParaRPr lang="en-US" dirty="0" smtClean="0">
              <a:latin typeface="Arial Unicode MS" pitchFamily="50" charset="-127"/>
              <a:ea typeface="Arial Unicode MS" pitchFamily="50" charset="-127"/>
              <a:cs typeface="Arial Unicode MS" pitchFamily="50" charset="-127"/>
            </a:endParaRPr>
          </a:p>
          <a:p>
            <a:pPr eaLnBrk="1" fontAlgn="auto" latinLnBrk="0" hangingPunct="1">
              <a:spcAft>
                <a:spcPts val="0"/>
              </a:spcAft>
              <a:buFont typeface="Arial" pitchFamily="34" charset="0"/>
              <a:buChar char="•"/>
              <a:defRPr/>
            </a:pPr>
            <a:endParaRPr lang="en-US" dirty="0" smtClean="0">
              <a:latin typeface="Arial Unicode MS" pitchFamily="50" charset="-127"/>
              <a:ea typeface="Arial Unicode MS" pitchFamily="50" charset="-127"/>
              <a:cs typeface="Arial Unicode MS" pitchFamily="50" charset="-127"/>
            </a:endParaRPr>
          </a:p>
          <a:p>
            <a:pPr eaLnBrk="1" fontAlgn="auto" latinLnBrk="0" hangingPunct="1">
              <a:spcAft>
                <a:spcPts val="0"/>
              </a:spcAft>
              <a:buFont typeface="Arial" pitchFamily="34" charset="0"/>
              <a:buNone/>
              <a:defRPr/>
            </a:pPr>
            <a:endParaRPr lang="en-US" dirty="0" smtClean="0"/>
          </a:p>
          <a:p>
            <a:pPr eaLnBrk="1" fontAlgn="auto" latinLnBrk="0" hangingPunct="1">
              <a:spcAft>
                <a:spcPts val="0"/>
              </a:spcAft>
              <a:buFont typeface="Arial" pitchFamily="34" charset="0"/>
              <a:buChar char="•"/>
              <a:defRPr/>
            </a:pPr>
            <a:endParaRPr lang="en-US" dirty="0" smtClean="0"/>
          </a:p>
          <a:p>
            <a:pPr eaLnBrk="1" fontAlgn="auto" latinLnBrk="0" hangingPunct="1">
              <a:spcAft>
                <a:spcPts val="0"/>
              </a:spcAft>
              <a:buFont typeface="Arial" pitchFamily="34" charset="0"/>
              <a:buChar char="•"/>
              <a:defRPr/>
            </a:pP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ctrTitle"/>
          </p:nvPr>
        </p:nvSpPr>
        <p:spPr>
          <a:xfrm>
            <a:off x="728663" y="3030538"/>
            <a:ext cx="7772400" cy="1470025"/>
          </a:xfrm>
        </p:spPr>
        <p:txBody>
          <a:bodyPr rtlCol="0">
            <a:normAutofit/>
          </a:bodyPr>
          <a:lstStyle/>
          <a:p>
            <a:pPr eaLnBrk="1" fontAlgn="auto" hangingPunct="1">
              <a:spcAft>
                <a:spcPts val="0"/>
              </a:spcAft>
              <a:defRPr/>
            </a:pPr>
            <a:r>
              <a:rPr lang="en-US" altLang="ko-KR" sz="4800" b="1" dirty="0" smtClean="0">
                <a:latin typeface="Arial" charset="0"/>
              </a:rPr>
              <a:t>ILO </a:t>
            </a:r>
            <a:r>
              <a:rPr lang="ko-KR" altLang="en-US" sz="4800" b="1" dirty="0" smtClean="0">
                <a:latin typeface="Arial" charset="0"/>
              </a:rPr>
              <a:t>핵심노동기준</a:t>
            </a:r>
            <a:endParaRPr lang="en-US" altLang="ko-KR" sz="4800" b="1" dirty="0" smtClean="0"/>
          </a:p>
        </p:txBody>
      </p:sp>
      <p:pic>
        <p:nvPicPr>
          <p:cNvPr id="10243" name="그림 4" descr="ilo.jpg"/>
          <p:cNvPicPr>
            <a:picLocks noChangeAspect="1"/>
          </p:cNvPicPr>
          <p:nvPr/>
        </p:nvPicPr>
        <p:blipFill>
          <a:blip r:embed="rId2" cstate="print"/>
          <a:srcRect/>
          <a:stretch>
            <a:fillRect/>
          </a:stretch>
        </p:blipFill>
        <p:spPr bwMode="auto">
          <a:xfrm>
            <a:off x="500063" y="285750"/>
            <a:ext cx="3258614" cy="2567186"/>
          </a:xfrm>
          <a:prstGeom prst="rect">
            <a:avLst/>
          </a:prstGeom>
          <a:noFill/>
          <a:ln w="9525">
            <a:noFill/>
            <a:miter lim="800000"/>
            <a:headEnd/>
            <a:tailEnd/>
          </a:ln>
        </p:spPr>
      </p:pic>
      <p:sp>
        <p:nvSpPr>
          <p:cNvPr id="5" name="슬라이드 번호 개체 틀 4"/>
          <p:cNvSpPr>
            <a:spLocks noGrp="1"/>
          </p:cNvSpPr>
          <p:nvPr>
            <p:ph type="sldNum" sz="quarter" idx="12"/>
          </p:nvPr>
        </p:nvSpPr>
        <p:spPr/>
        <p:txBody>
          <a:bodyPr/>
          <a:lstStyle/>
          <a:p>
            <a:pPr>
              <a:defRPr/>
            </a:pPr>
            <a:fld id="{934367DF-8492-4DB7-9811-535313237A6F}" type="slidenum">
              <a:rPr lang="en-US" altLang="ko-KR" smtClean="0"/>
              <a:pPr>
                <a:defRPr/>
              </a:pPr>
              <a:t>5</a:t>
            </a:fld>
            <a:endParaRPr lang="en-US" altLang="ko-K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제목 1"/>
          <p:cNvSpPr>
            <a:spLocks noGrp="1"/>
          </p:cNvSpPr>
          <p:nvPr>
            <p:ph type="title"/>
          </p:nvPr>
        </p:nvSpPr>
        <p:spPr/>
        <p:txBody>
          <a:bodyPr/>
          <a:lstStyle/>
          <a:p>
            <a:pPr eaLnBrk="1" hangingPunct="1"/>
            <a:r>
              <a:rPr lang="en-US" altLang="ko-KR" smtClean="0">
                <a:latin typeface="Arial Unicode MS" pitchFamily="50" charset="-127"/>
                <a:ea typeface="Arial Unicode MS" pitchFamily="50" charset="-127"/>
                <a:cs typeface="Arial Unicode MS" pitchFamily="50" charset="-127"/>
              </a:rPr>
              <a:t>ISO member countries</a:t>
            </a:r>
            <a:endParaRPr lang="en-GB" altLang="ko-KR" smtClean="0">
              <a:latin typeface="Arial Unicode MS" pitchFamily="50" charset="-127"/>
              <a:ea typeface="Arial Unicode MS" pitchFamily="50" charset="-127"/>
              <a:cs typeface="Arial Unicode MS" pitchFamily="50" charset="-127"/>
            </a:endParaRPr>
          </a:p>
        </p:txBody>
      </p:sp>
      <p:sp>
        <p:nvSpPr>
          <p:cNvPr id="3" name="내용 개체 틀 2"/>
          <p:cNvSpPr>
            <a:spLocks noGrp="1"/>
          </p:cNvSpPr>
          <p:nvPr>
            <p:ph idx="1"/>
          </p:nvPr>
        </p:nvSpPr>
        <p:spPr/>
        <p:txBody>
          <a:bodyPr rtlCol="0">
            <a:normAutofit fontScale="85000" lnSpcReduction="20000"/>
          </a:bodyPr>
          <a:lstStyle/>
          <a:p>
            <a:pPr eaLnBrk="1" fontAlgn="auto" latinLnBrk="0" hangingPunct="1">
              <a:spcAft>
                <a:spcPts val="0"/>
              </a:spcAft>
              <a:buFont typeface="Arial" pitchFamily="34" charset="0"/>
              <a:buChar char="•"/>
              <a:defRPr/>
            </a:pPr>
            <a:r>
              <a:rPr lang="en-GB" altLang="ko-KR" b="1" dirty="0" smtClean="0">
                <a:latin typeface="Arial Unicode MS" pitchFamily="50" charset="-127"/>
                <a:ea typeface="Arial Unicode MS" pitchFamily="50" charset="-127"/>
                <a:cs typeface="Arial Unicode MS" pitchFamily="50" charset="-127"/>
              </a:rPr>
              <a:t>India: </a:t>
            </a:r>
            <a:r>
              <a:rPr lang="en-GB" altLang="ko-KR" dirty="0" smtClean="0">
                <a:latin typeface="Arial Unicode MS" pitchFamily="50" charset="-127"/>
                <a:ea typeface="Arial Unicode MS" pitchFamily="50" charset="-127"/>
                <a:cs typeface="Arial Unicode MS" pitchFamily="50" charset="-127"/>
              </a:rPr>
              <a:t>Bureau of Indian Standards (BIS) </a:t>
            </a:r>
            <a:r>
              <a:rPr lang="en-GB" altLang="ko-KR" dirty="0" smtClean="0">
                <a:latin typeface="Arial Unicode MS" pitchFamily="50" charset="-127"/>
                <a:ea typeface="Arial Unicode MS" pitchFamily="50" charset="-127"/>
                <a:cs typeface="Arial Unicode MS" pitchFamily="50" charset="-127"/>
                <a:hlinkClick r:id="rId2"/>
              </a:rPr>
              <a:t>www.bis.org.in</a:t>
            </a:r>
            <a:endParaRPr lang="en-GB" altLang="ko-KR" dirty="0" smtClean="0">
              <a:latin typeface="Arial Unicode MS" pitchFamily="50" charset="-127"/>
              <a:ea typeface="Arial Unicode MS" pitchFamily="50" charset="-127"/>
              <a:cs typeface="Arial Unicode MS" pitchFamily="50" charset="-127"/>
            </a:endParaRPr>
          </a:p>
          <a:p>
            <a:pPr eaLnBrk="1" fontAlgn="auto" latinLnBrk="0" hangingPunct="1">
              <a:spcAft>
                <a:spcPts val="0"/>
              </a:spcAft>
              <a:buFont typeface="Arial" pitchFamily="34" charset="0"/>
              <a:buChar char="•"/>
              <a:defRPr/>
            </a:pPr>
            <a:r>
              <a:rPr lang="en-US" altLang="ko-KR" b="1" dirty="0" smtClean="0">
                <a:latin typeface="Arial Unicode MS" pitchFamily="50" charset="-127"/>
                <a:ea typeface="Arial Unicode MS" pitchFamily="50" charset="-127"/>
                <a:cs typeface="Arial Unicode MS" pitchFamily="50" charset="-127"/>
              </a:rPr>
              <a:t>Indonesia: </a:t>
            </a:r>
            <a:r>
              <a:rPr lang="en-GB" altLang="ko-KR" dirty="0" err="1" smtClean="0">
                <a:latin typeface="Arial Unicode MS" pitchFamily="50" charset="-127"/>
                <a:ea typeface="Arial Unicode MS" pitchFamily="50" charset="-127"/>
                <a:cs typeface="Arial Unicode MS" pitchFamily="50" charset="-127"/>
              </a:rPr>
              <a:t>Badan</a:t>
            </a:r>
            <a:r>
              <a:rPr lang="en-GB" altLang="ko-KR" dirty="0" smtClean="0">
                <a:latin typeface="Arial Unicode MS" pitchFamily="50" charset="-127"/>
                <a:ea typeface="Arial Unicode MS" pitchFamily="50" charset="-127"/>
                <a:cs typeface="Arial Unicode MS" pitchFamily="50" charset="-127"/>
              </a:rPr>
              <a:t> </a:t>
            </a:r>
            <a:r>
              <a:rPr lang="en-GB" altLang="ko-KR" dirty="0" err="1" smtClean="0">
                <a:latin typeface="Arial Unicode MS" pitchFamily="50" charset="-127"/>
                <a:ea typeface="Arial Unicode MS" pitchFamily="50" charset="-127"/>
                <a:cs typeface="Arial Unicode MS" pitchFamily="50" charset="-127"/>
              </a:rPr>
              <a:t>Standardisasi</a:t>
            </a:r>
            <a:r>
              <a:rPr lang="en-GB" altLang="ko-KR" dirty="0" smtClean="0">
                <a:latin typeface="Arial Unicode MS" pitchFamily="50" charset="-127"/>
                <a:ea typeface="Arial Unicode MS" pitchFamily="50" charset="-127"/>
                <a:cs typeface="Arial Unicode MS" pitchFamily="50" charset="-127"/>
              </a:rPr>
              <a:t> </a:t>
            </a:r>
            <a:r>
              <a:rPr lang="en-GB" altLang="ko-KR" dirty="0" err="1" smtClean="0">
                <a:latin typeface="Arial Unicode MS" pitchFamily="50" charset="-127"/>
                <a:ea typeface="Arial Unicode MS" pitchFamily="50" charset="-127"/>
                <a:cs typeface="Arial Unicode MS" pitchFamily="50" charset="-127"/>
              </a:rPr>
              <a:t>Nasional</a:t>
            </a:r>
            <a:r>
              <a:rPr lang="en-GB" altLang="ko-KR" dirty="0" smtClean="0">
                <a:latin typeface="Arial Unicode MS" pitchFamily="50" charset="-127"/>
                <a:ea typeface="Arial Unicode MS" pitchFamily="50" charset="-127"/>
                <a:cs typeface="Arial Unicode MS" pitchFamily="50" charset="-127"/>
              </a:rPr>
              <a:t> (BSN) </a:t>
            </a:r>
            <a:r>
              <a:rPr lang="en-GB" altLang="ko-KR" dirty="0" smtClean="0">
                <a:latin typeface="Arial Unicode MS" pitchFamily="50" charset="-127"/>
                <a:ea typeface="Arial Unicode MS" pitchFamily="50" charset="-127"/>
                <a:cs typeface="Arial Unicode MS" pitchFamily="50" charset="-127"/>
                <a:hlinkClick r:id="rId3"/>
              </a:rPr>
              <a:t>www.bsn.go.id</a:t>
            </a:r>
            <a:endParaRPr lang="en-US" altLang="ko-KR" dirty="0" smtClean="0">
              <a:latin typeface="Arial Unicode MS" pitchFamily="50" charset="-127"/>
              <a:ea typeface="Arial Unicode MS" pitchFamily="50" charset="-127"/>
              <a:cs typeface="Arial Unicode MS" pitchFamily="50" charset="-127"/>
            </a:endParaRPr>
          </a:p>
          <a:p>
            <a:pPr eaLnBrk="1" fontAlgn="auto" latinLnBrk="0" hangingPunct="1">
              <a:spcAft>
                <a:spcPts val="0"/>
              </a:spcAft>
              <a:buFont typeface="Arial" pitchFamily="34" charset="0"/>
              <a:buChar char="•"/>
              <a:defRPr/>
            </a:pPr>
            <a:r>
              <a:rPr lang="en-US" altLang="ko-KR" b="1" dirty="0" smtClean="0">
                <a:latin typeface="Arial Unicode MS" pitchFamily="50" charset="-127"/>
                <a:ea typeface="Arial Unicode MS" pitchFamily="50" charset="-127"/>
                <a:cs typeface="Arial Unicode MS" pitchFamily="50" charset="-127"/>
              </a:rPr>
              <a:t>Malaysia:</a:t>
            </a:r>
            <a:r>
              <a:rPr lang="en-US" altLang="ko-KR" dirty="0" smtClean="0">
                <a:latin typeface="Arial Unicode MS" pitchFamily="50" charset="-127"/>
                <a:ea typeface="Arial Unicode MS" pitchFamily="50" charset="-127"/>
                <a:cs typeface="Arial Unicode MS" pitchFamily="50" charset="-127"/>
              </a:rPr>
              <a:t> </a:t>
            </a:r>
            <a:r>
              <a:rPr lang="en-GB" altLang="ko-KR" dirty="0" smtClean="0">
                <a:latin typeface="Arial Unicode MS" pitchFamily="50" charset="-127"/>
                <a:ea typeface="Arial Unicode MS" pitchFamily="50" charset="-127"/>
                <a:cs typeface="Arial Unicode MS" pitchFamily="50" charset="-127"/>
              </a:rPr>
              <a:t>Department of Standards Malaysia (DSM) </a:t>
            </a:r>
            <a:r>
              <a:rPr lang="en-GB" altLang="ko-KR" dirty="0" smtClean="0">
                <a:latin typeface="Arial Unicode MS" pitchFamily="50" charset="-127"/>
                <a:ea typeface="Arial Unicode MS" pitchFamily="50" charset="-127"/>
                <a:cs typeface="Arial Unicode MS" pitchFamily="50" charset="-127"/>
                <a:hlinkClick r:id="rId4"/>
              </a:rPr>
              <a:t>www.standardsmalaysia.gov.my</a:t>
            </a:r>
            <a:endParaRPr lang="en-US" altLang="ko-KR" dirty="0" smtClean="0">
              <a:latin typeface="Arial Unicode MS" pitchFamily="50" charset="-127"/>
              <a:ea typeface="Arial Unicode MS" pitchFamily="50" charset="-127"/>
              <a:cs typeface="Arial Unicode MS" pitchFamily="50" charset="-127"/>
            </a:endParaRPr>
          </a:p>
          <a:p>
            <a:pPr eaLnBrk="1" fontAlgn="auto" latinLnBrk="0" hangingPunct="1">
              <a:spcAft>
                <a:spcPts val="0"/>
              </a:spcAft>
              <a:buFont typeface="Arial" pitchFamily="34" charset="0"/>
              <a:buChar char="•"/>
              <a:defRPr/>
            </a:pPr>
            <a:r>
              <a:rPr lang="en-US" altLang="ko-KR" b="1" dirty="0" smtClean="0">
                <a:latin typeface="Arial Unicode MS" pitchFamily="50" charset="-127"/>
                <a:ea typeface="Arial Unicode MS" pitchFamily="50" charset="-127"/>
                <a:cs typeface="Arial Unicode MS" pitchFamily="50" charset="-127"/>
              </a:rPr>
              <a:t>Thailand: </a:t>
            </a:r>
            <a:r>
              <a:rPr lang="en-GB" altLang="ko-KR" dirty="0" smtClean="0">
                <a:latin typeface="Arial Unicode MS" pitchFamily="50" charset="-127"/>
                <a:ea typeface="Arial Unicode MS" pitchFamily="50" charset="-127"/>
                <a:cs typeface="Arial Unicode MS" pitchFamily="50" charset="-127"/>
              </a:rPr>
              <a:t>Thai Industrial Standards Institute (TISI) </a:t>
            </a:r>
            <a:r>
              <a:rPr lang="en-GB" altLang="ko-KR" dirty="0" smtClean="0">
                <a:latin typeface="Arial Unicode MS" pitchFamily="50" charset="-127"/>
                <a:ea typeface="Arial Unicode MS" pitchFamily="50" charset="-127"/>
                <a:cs typeface="Arial Unicode MS" pitchFamily="50" charset="-127"/>
                <a:hlinkClick r:id="rId5"/>
              </a:rPr>
              <a:t>www.tisi.go.th/</a:t>
            </a:r>
            <a:endParaRPr lang="en-US" altLang="ko-KR" dirty="0" smtClean="0">
              <a:latin typeface="Arial Unicode MS" pitchFamily="50" charset="-127"/>
              <a:ea typeface="Arial Unicode MS" pitchFamily="50" charset="-127"/>
              <a:cs typeface="Arial Unicode MS" pitchFamily="50" charset="-127"/>
            </a:endParaRPr>
          </a:p>
          <a:p>
            <a:pPr eaLnBrk="1" fontAlgn="auto" latinLnBrk="0" hangingPunct="1">
              <a:spcAft>
                <a:spcPts val="0"/>
              </a:spcAft>
              <a:buFont typeface="Arial" pitchFamily="34" charset="0"/>
              <a:buChar char="•"/>
              <a:defRPr/>
            </a:pPr>
            <a:r>
              <a:rPr lang="en-US" altLang="ko-KR" b="1" dirty="0" smtClean="0">
                <a:latin typeface="Arial Unicode MS" pitchFamily="50" charset="-127"/>
                <a:ea typeface="Arial Unicode MS" pitchFamily="50" charset="-127"/>
                <a:cs typeface="Arial Unicode MS" pitchFamily="50" charset="-127"/>
              </a:rPr>
              <a:t>Vietnam: </a:t>
            </a:r>
            <a:r>
              <a:rPr lang="en-US" altLang="ko-KR" dirty="0" smtClean="0">
                <a:latin typeface="Arial Unicode MS" pitchFamily="50" charset="-127"/>
                <a:ea typeface="Arial Unicode MS" pitchFamily="50" charset="-127"/>
                <a:cs typeface="Arial Unicode MS" pitchFamily="50" charset="-127"/>
              </a:rPr>
              <a:t>Directorate for Standards, Metrology and Quality (STAMEQ) </a:t>
            </a:r>
            <a:r>
              <a:rPr lang="en-GB" altLang="ko-KR" dirty="0" smtClean="0">
                <a:latin typeface="Arial Unicode MS" pitchFamily="50" charset="-127"/>
                <a:ea typeface="Arial Unicode MS" pitchFamily="50" charset="-127"/>
                <a:cs typeface="Arial Unicode MS" pitchFamily="50" charset="-127"/>
                <a:hlinkClick r:id="rId6"/>
              </a:rPr>
              <a:t>www.tcvn.gov.vn</a:t>
            </a:r>
            <a:endParaRPr lang="en-US" altLang="ko-KR" dirty="0" smtClean="0">
              <a:latin typeface="Arial Unicode MS" pitchFamily="50" charset="-127"/>
              <a:ea typeface="Arial Unicode MS" pitchFamily="50" charset="-127"/>
              <a:cs typeface="Arial Unicode MS" pitchFamily="50" charset="-127"/>
            </a:endParaRPr>
          </a:p>
          <a:p>
            <a:pPr eaLnBrk="1" fontAlgn="auto" latinLnBrk="0" hangingPunct="1">
              <a:spcAft>
                <a:spcPts val="0"/>
              </a:spcAft>
              <a:buFont typeface="Arial" pitchFamily="34" charset="0"/>
              <a:buChar char="•"/>
              <a:defRPr/>
            </a:pPr>
            <a:r>
              <a:rPr lang="en-US" altLang="ko-KR" b="1" dirty="0" smtClean="0">
                <a:latin typeface="Arial Unicode MS" pitchFamily="50" charset="-127"/>
                <a:ea typeface="Arial Unicode MS" pitchFamily="50" charset="-127"/>
                <a:cs typeface="Arial Unicode MS" pitchFamily="50" charset="-127"/>
              </a:rPr>
              <a:t>Korea: </a:t>
            </a:r>
            <a:r>
              <a:rPr lang="en-US" altLang="ko-KR" dirty="0" smtClean="0">
                <a:latin typeface="Arial Unicode MS" pitchFamily="50" charset="-127"/>
                <a:ea typeface="Arial Unicode MS" pitchFamily="50" charset="-127"/>
                <a:cs typeface="Arial Unicode MS" pitchFamily="50" charset="-127"/>
              </a:rPr>
              <a:t>Korean Agency for Technology and Standards (KATS) </a:t>
            </a:r>
            <a:r>
              <a:rPr lang="en-GB" altLang="ko-KR" dirty="0" smtClean="0">
                <a:latin typeface="Arial Unicode MS" pitchFamily="50" charset="-127"/>
                <a:ea typeface="Arial Unicode MS" pitchFamily="50" charset="-127"/>
                <a:cs typeface="Arial Unicode MS" pitchFamily="50" charset="-127"/>
                <a:hlinkClick r:id="rId7"/>
              </a:rPr>
              <a:t>www.kats.go.kr</a:t>
            </a:r>
            <a:endParaRPr lang="en-GB" altLang="ko-KR" dirty="0" smtClean="0">
              <a:latin typeface="Arial Unicode MS" pitchFamily="50" charset="-127"/>
              <a:ea typeface="Arial Unicode MS" pitchFamily="50" charset="-127"/>
              <a:cs typeface="Arial Unicode MS" pitchFamily="50" charset="-127"/>
            </a:endParaRPr>
          </a:p>
          <a:p>
            <a:pPr eaLnBrk="1" fontAlgn="auto" latinLnBrk="0" hangingPunct="1">
              <a:spcAft>
                <a:spcPts val="0"/>
              </a:spcAft>
              <a:buFont typeface="Arial" pitchFamily="34" charset="0"/>
              <a:buChar char="•"/>
              <a:defRPr/>
            </a:pPr>
            <a:endParaRPr lang="en-GB" altLang="ko-KR" dirty="0" smtClean="0"/>
          </a:p>
          <a:p>
            <a:pPr eaLnBrk="1" fontAlgn="auto" latinLnBrk="0" hangingPunct="1">
              <a:spcAft>
                <a:spcPts val="0"/>
              </a:spcAft>
              <a:buFont typeface="Arial" pitchFamily="34" charset="0"/>
              <a:buChar char="•"/>
              <a:defRPr/>
            </a:pPr>
            <a:endParaRPr lang="en-GB"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제목 1"/>
          <p:cNvSpPr>
            <a:spLocks noGrp="1"/>
          </p:cNvSpPr>
          <p:nvPr>
            <p:ph type="title"/>
          </p:nvPr>
        </p:nvSpPr>
        <p:spPr/>
        <p:txBody>
          <a:bodyPr/>
          <a:lstStyle/>
          <a:p>
            <a:pPr eaLnBrk="1" hangingPunct="1"/>
            <a:r>
              <a:rPr lang="en-US" altLang="ko-KR" smtClean="0">
                <a:latin typeface="Arial Unicode MS" pitchFamily="50" charset="-127"/>
                <a:ea typeface="Arial Unicode MS" pitchFamily="50" charset="-127"/>
                <a:cs typeface="Arial Unicode MS" pitchFamily="50" charset="-127"/>
              </a:rPr>
              <a:t>ISO 26000</a:t>
            </a:r>
            <a:endParaRPr lang="en-GB" altLang="ko-KR" smtClean="0">
              <a:latin typeface="Arial Unicode MS" pitchFamily="50" charset="-127"/>
              <a:ea typeface="Arial Unicode MS" pitchFamily="50" charset="-127"/>
              <a:cs typeface="Arial Unicode MS" pitchFamily="50" charset="-127"/>
            </a:endParaRPr>
          </a:p>
        </p:txBody>
      </p:sp>
      <p:sp>
        <p:nvSpPr>
          <p:cNvPr id="3" name="내용 개체 틀 2"/>
          <p:cNvSpPr>
            <a:spLocks noGrp="1"/>
          </p:cNvSpPr>
          <p:nvPr>
            <p:ph idx="1"/>
          </p:nvPr>
        </p:nvSpPr>
        <p:spPr/>
        <p:txBody>
          <a:bodyPr rtlCol="0">
            <a:normAutofit fontScale="92500" lnSpcReduction="20000"/>
          </a:bodyPr>
          <a:lstStyle/>
          <a:p>
            <a:pPr eaLnBrk="1" fontAlgn="auto" latinLnBrk="0" hangingPunct="1">
              <a:spcAft>
                <a:spcPts val="0"/>
              </a:spcAft>
              <a:buFont typeface="Arial" pitchFamily="34" charset="0"/>
              <a:buChar char="•"/>
              <a:defRPr/>
            </a:pPr>
            <a:r>
              <a:rPr lang="en-US" altLang="ko-KR" dirty="0" smtClean="0">
                <a:latin typeface="Arial Unicode MS" pitchFamily="50" charset="-127"/>
                <a:ea typeface="Arial Unicode MS" pitchFamily="50" charset="-127"/>
                <a:cs typeface="Arial Unicode MS" pitchFamily="50" charset="-127"/>
              </a:rPr>
              <a:t>ISO 9000: standard for Quality Management </a:t>
            </a:r>
            <a:r>
              <a:rPr lang="en-US" altLang="ko-KR" dirty="0" smtClean="0">
                <a:latin typeface="Arial Unicode MS" pitchFamily="50" charset="-127"/>
                <a:ea typeface="Arial Unicode MS" pitchFamily="50" charset="-127"/>
                <a:cs typeface="Arial Unicode MS" pitchFamily="50" charset="-127"/>
              </a:rPr>
              <a:t>System </a:t>
            </a:r>
            <a:r>
              <a:rPr lang="ko-KR" altLang="en-US" dirty="0" smtClean="0">
                <a:latin typeface="Arial Unicode MS" pitchFamily="50" charset="-127"/>
                <a:ea typeface="Arial Unicode MS" pitchFamily="50" charset="-127"/>
                <a:cs typeface="Arial Unicode MS" pitchFamily="50" charset="-127"/>
              </a:rPr>
              <a:t>품질 관리</a:t>
            </a:r>
            <a:endParaRPr lang="en-US" altLang="ko-KR" dirty="0" smtClean="0">
              <a:latin typeface="Arial Unicode MS" pitchFamily="50" charset="-127"/>
              <a:ea typeface="Arial Unicode MS" pitchFamily="50" charset="-127"/>
              <a:cs typeface="Arial Unicode MS" pitchFamily="50" charset="-127"/>
            </a:endParaRPr>
          </a:p>
          <a:p>
            <a:pPr eaLnBrk="1" fontAlgn="auto" latinLnBrk="0" hangingPunct="1">
              <a:spcAft>
                <a:spcPts val="0"/>
              </a:spcAft>
              <a:buFont typeface="Arial" pitchFamily="34" charset="0"/>
              <a:buChar char="•"/>
              <a:defRPr/>
            </a:pPr>
            <a:r>
              <a:rPr lang="en-US" altLang="ko-KR" dirty="0" smtClean="0">
                <a:latin typeface="Arial Unicode MS" pitchFamily="50" charset="-127"/>
                <a:ea typeface="Arial Unicode MS" pitchFamily="50" charset="-127"/>
                <a:cs typeface="Arial Unicode MS" pitchFamily="50" charset="-127"/>
              </a:rPr>
              <a:t>ISO 14000: standard for Environmental Management  </a:t>
            </a:r>
            <a:r>
              <a:rPr lang="ko-KR" altLang="en-US" dirty="0" smtClean="0">
                <a:latin typeface="Arial Unicode MS" pitchFamily="50" charset="-127"/>
                <a:ea typeface="Arial Unicode MS" pitchFamily="50" charset="-127"/>
                <a:cs typeface="Arial Unicode MS" pitchFamily="50" charset="-127"/>
              </a:rPr>
              <a:t>환경 관리</a:t>
            </a:r>
            <a:endParaRPr lang="en-US" altLang="ko-KR" dirty="0" smtClean="0">
              <a:latin typeface="Arial Unicode MS" pitchFamily="50" charset="-127"/>
              <a:ea typeface="Arial Unicode MS" pitchFamily="50" charset="-127"/>
              <a:cs typeface="Arial Unicode MS" pitchFamily="50" charset="-127"/>
            </a:endParaRPr>
          </a:p>
          <a:p>
            <a:pPr eaLnBrk="1" fontAlgn="auto" latinLnBrk="0" hangingPunct="1">
              <a:spcAft>
                <a:spcPts val="0"/>
              </a:spcAft>
              <a:buFont typeface="Arial" pitchFamily="34" charset="0"/>
              <a:buChar char="•"/>
              <a:defRPr/>
            </a:pPr>
            <a:r>
              <a:rPr lang="en-US" altLang="ko-KR" dirty="0" smtClean="0">
                <a:latin typeface="Arial Unicode MS" pitchFamily="50" charset="-127"/>
                <a:ea typeface="Arial Unicode MS" pitchFamily="50" charset="-127"/>
                <a:cs typeface="Arial Unicode MS" pitchFamily="50" charset="-127"/>
              </a:rPr>
              <a:t>ISO 26000: </a:t>
            </a:r>
            <a:r>
              <a:rPr lang="en-US" altLang="ko-KR" dirty="0" smtClean="0">
                <a:latin typeface="Arial Unicode MS" pitchFamily="50" charset="-127"/>
                <a:ea typeface="Arial Unicode MS" pitchFamily="50" charset="-127"/>
                <a:cs typeface="Arial Unicode MS" pitchFamily="50" charset="-127"/>
              </a:rPr>
              <a:t>“</a:t>
            </a:r>
            <a:r>
              <a:rPr lang="en-US" altLang="ko-KR" dirty="0" smtClean="0">
                <a:latin typeface="Arial Unicode MS" pitchFamily="50" charset="-127"/>
                <a:ea typeface="Arial Unicode MS" pitchFamily="50" charset="-127"/>
                <a:cs typeface="Arial Unicode MS" pitchFamily="50" charset="-127"/>
              </a:rPr>
              <a:t>ISO SR”.</a:t>
            </a:r>
          </a:p>
          <a:p>
            <a:pPr eaLnBrk="1" fontAlgn="auto" latinLnBrk="0" hangingPunct="1">
              <a:spcAft>
                <a:spcPts val="0"/>
              </a:spcAft>
              <a:buFont typeface="Arial" pitchFamily="34" charset="0"/>
              <a:buChar char="•"/>
              <a:defRPr/>
            </a:pPr>
            <a:r>
              <a:rPr lang="en-US" altLang="ko-KR" dirty="0" smtClean="0">
                <a:latin typeface="Arial Unicode MS" pitchFamily="50" charset="-127"/>
                <a:ea typeface="Arial Unicode MS" pitchFamily="50" charset="-127"/>
                <a:cs typeface="Arial Unicode MS" pitchFamily="50" charset="-127"/>
              </a:rPr>
              <a:t>ISO </a:t>
            </a:r>
            <a:r>
              <a:rPr lang="en-US" altLang="ko-KR" dirty="0" smtClean="0">
                <a:latin typeface="Arial Unicode MS" pitchFamily="50" charset="-127"/>
                <a:ea typeface="Arial Unicode MS" pitchFamily="50" charset="-127"/>
                <a:cs typeface="Arial Unicode MS" pitchFamily="50" charset="-127"/>
              </a:rPr>
              <a:t>26000</a:t>
            </a:r>
            <a:r>
              <a:rPr lang="ko-KR" altLang="en-US" dirty="0" smtClean="0">
                <a:latin typeface="Arial Unicode MS" pitchFamily="50" charset="-127"/>
                <a:ea typeface="Arial Unicode MS" pitchFamily="50" charset="-127"/>
                <a:cs typeface="Arial Unicode MS" pitchFamily="50" charset="-127"/>
              </a:rPr>
              <a:t>는 기업 및 기타 단체들을 위한 사회적 책임을 정한 </a:t>
            </a:r>
            <a:r>
              <a:rPr lang="en-US" altLang="ko-KR" dirty="0" smtClean="0">
                <a:latin typeface="Arial Unicode MS" pitchFamily="50" charset="-127"/>
                <a:ea typeface="Arial Unicode MS" pitchFamily="50" charset="-127"/>
                <a:cs typeface="Arial Unicode MS" pitchFamily="50" charset="-127"/>
              </a:rPr>
              <a:t>ISO </a:t>
            </a:r>
            <a:r>
              <a:rPr lang="ko-KR" altLang="en-US" dirty="0" smtClean="0">
                <a:latin typeface="Arial Unicode MS" pitchFamily="50" charset="-127"/>
                <a:ea typeface="Arial Unicode MS" pitchFamily="50" charset="-127"/>
                <a:cs typeface="Arial Unicode MS" pitchFamily="50" charset="-127"/>
              </a:rPr>
              <a:t>기준</a:t>
            </a:r>
            <a:r>
              <a:rPr lang="en-US" altLang="ko-KR" dirty="0" smtClean="0">
                <a:latin typeface="Arial Unicode MS" pitchFamily="50" charset="-127"/>
                <a:ea typeface="Arial Unicode MS" pitchFamily="50" charset="-127"/>
                <a:cs typeface="Arial Unicode MS" pitchFamily="50" charset="-127"/>
              </a:rPr>
              <a:t> </a:t>
            </a:r>
            <a:endParaRPr lang="en-US" altLang="ko-KR" dirty="0" smtClean="0">
              <a:latin typeface="Arial Unicode MS" pitchFamily="50" charset="-127"/>
              <a:ea typeface="Arial Unicode MS" pitchFamily="50" charset="-127"/>
              <a:cs typeface="Arial Unicode MS" pitchFamily="50" charset="-127"/>
            </a:endParaRPr>
          </a:p>
          <a:p>
            <a:pPr eaLnBrk="1" fontAlgn="auto" latinLnBrk="0" hangingPunct="1">
              <a:spcAft>
                <a:spcPts val="0"/>
              </a:spcAft>
              <a:buFont typeface="Arial" pitchFamily="34" charset="0"/>
              <a:buChar char="•"/>
              <a:defRPr/>
            </a:pPr>
            <a:r>
              <a:rPr lang="en-US" altLang="ko-KR" dirty="0" smtClean="0">
                <a:latin typeface="Arial Unicode MS" pitchFamily="50" charset="-127"/>
                <a:ea typeface="Arial Unicode MS" pitchFamily="50" charset="-127"/>
                <a:cs typeface="Arial Unicode MS" pitchFamily="50" charset="-127"/>
              </a:rPr>
              <a:t>2010</a:t>
            </a:r>
            <a:r>
              <a:rPr lang="ko-KR" altLang="en-US" dirty="0" smtClean="0">
                <a:latin typeface="Arial Unicode MS" pitchFamily="50" charset="-127"/>
                <a:ea typeface="Arial Unicode MS" pitchFamily="50" charset="-127"/>
                <a:cs typeface="Arial Unicode MS" pitchFamily="50" charset="-127"/>
              </a:rPr>
              <a:t>년 최종 확정</a:t>
            </a:r>
            <a:endParaRPr lang="en-US" altLang="ko-KR" dirty="0" smtClean="0">
              <a:latin typeface="Arial Unicode MS" pitchFamily="50" charset="-127"/>
              <a:ea typeface="Arial Unicode MS" pitchFamily="50" charset="-127"/>
              <a:cs typeface="Arial Unicode MS" pitchFamily="50" charset="-127"/>
            </a:endParaRPr>
          </a:p>
          <a:p>
            <a:pPr eaLnBrk="1" fontAlgn="auto" latinLnBrk="0" hangingPunct="1">
              <a:spcAft>
                <a:spcPts val="0"/>
              </a:spcAft>
              <a:buFont typeface="Arial" pitchFamily="34" charset="0"/>
              <a:buChar char="•"/>
              <a:defRPr/>
            </a:pPr>
            <a:r>
              <a:rPr lang="ko-KR" altLang="en-US" dirty="0" smtClean="0">
                <a:latin typeface="Arial Unicode MS" pitchFamily="50" charset="-127"/>
                <a:ea typeface="Arial Unicode MS" pitchFamily="50" charset="-127"/>
                <a:cs typeface="Arial Unicode MS" pitchFamily="50" charset="-127"/>
              </a:rPr>
              <a:t>인증서의 의미보다는 사회적 책임에 대한 공통된 이해를 제공한다는 의미</a:t>
            </a:r>
            <a:r>
              <a:rPr lang="en-US" altLang="ko-KR" dirty="0" smtClean="0">
                <a:latin typeface="Arial Unicode MS" pitchFamily="50" charset="-127"/>
                <a:ea typeface="Arial Unicode MS" pitchFamily="50" charset="-127"/>
                <a:cs typeface="Arial Unicode MS" pitchFamily="50" charset="-127"/>
              </a:rPr>
              <a:t>. </a:t>
            </a:r>
            <a:endParaRPr lang="en-US" altLang="ko-KR" dirty="0" smtClean="0">
              <a:latin typeface="Arial Unicode MS" pitchFamily="50" charset="-127"/>
              <a:ea typeface="Arial Unicode MS" pitchFamily="50" charset="-127"/>
              <a:cs typeface="Arial Unicode MS" pitchFamily="50" charset="-127"/>
            </a:endParaRPr>
          </a:p>
          <a:p>
            <a:pPr eaLnBrk="1" fontAlgn="auto" latinLnBrk="0" hangingPunct="1">
              <a:spcAft>
                <a:spcPts val="0"/>
              </a:spcAft>
              <a:buFont typeface="Arial" charset="0"/>
              <a:buNone/>
              <a:defRPr/>
            </a:pPr>
            <a:endParaRPr lang="en-GB" altLang="ko-KR" dirty="0" smtClean="0"/>
          </a:p>
          <a:p>
            <a:pPr eaLnBrk="1" fontAlgn="auto" latinLnBrk="0" hangingPunct="1">
              <a:spcAft>
                <a:spcPts val="0"/>
              </a:spcAft>
              <a:buFont typeface="Arial" pitchFamily="34" charset="0"/>
              <a:buChar char="•"/>
              <a:defRPr/>
            </a:pPr>
            <a:endParaRPr lang="en-GB"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제목 1"/>
          <p:cNvSpPr>
            <a:spLocks noGrp="1"/>
          </p:cNvSpPr>
          <p:nvPr>
            <p:ph type="title"/>
          </p:nvPr>
        </p:nvSpPr>
        <p:spPr/>
        <p:txBody>
          <a:bodyPr/>
          <a:lstStyle/>
          <a:p>
            <a:pPr eaLnBrk="1" hangingPunct="1"/>
            <a:r>
              <a:rPr lang="en-US" altLang="ko-KR" dirty="0" smtClean="0">
                <a:latin typeface="Arial Unicode MS" pitchFamily="50" charset="-127"/>
                <a:ea typeface="Arial Unicode MS" pitchFamily="50" charset="-127"/>
                <a:cs typeface="Arial Unicode MS" pitchFamily="50" charset="-127"/>
              </a:rPr>
              <a:t>ISO 26000</a:t>
            </a:r>
            <a:endParaRPr lang="en-GB" altLang="ko-KR" dirty="0" smtClean="0">
              <a:latin typeface="Arial Unicode MS" pitchFamily="50" charset="-127"/>
              <a:ea typeface="Arial Unicode MS" pitchFamily="50" charset="-127"/>
              <a:cs typeface="Arial Unicode MS" pitchFamily="50" charset="-127"/>
            </a:endParaRPr>
          </a:p>
        </p:txBody>
      </p:sp>
      <p:sp>
        <p:nvSpPr>
          <p:cNvPr id="63491" name="텍스트 개체 틀 4"/>
          <p:cNvSpPr>
            <a:spLocks noGrp="1"/>
          </p:cNvSpPr>
          <p:nvPr>
            <p:ph type="body" idx="1"/>
          </p:nvPr>
        </p:nvSpPr>
        <p:spPr/>
        <p:txBody>
          <a:bodyPr/>
          <a:lstStyle/>
          <a:p>
            <a:pPr eaLnBrk="1" hangingPunct="1"/>
            <a:r>
              <a:rPr lang="en-US" altLang="ko-KR" dirty="0" smtClean="0">
                <a:latin typeface="Arial Unicode MS" pitchFamily="50" charset="-127"/>
                <a:ea typeface="Arial Unicode MS" pitchFamily="50" charset="-127"/>
                <a:cs typeface="Arial Unicode MS" pitchFamily="50" charset="-127"/>
              </a:rPr>
              <a:t>7 </a:t>
            </a:r>
            <a:r>
              <a:rPr lang="ko-KR" altLang="en-US" dirty="0" smtClean="0">
                <a:latin typeface="Arial Unicode MS" pitchFamily="50" charset="-127"/>
                <a:ea typeface="Arial Unicode MS" pitchFamily="50" charset="-127"/>
                <a:cs typeface="Arial Unicode MS" pitchFamily="50" charset="-127"/>
              </a:rPr>
              <a:t>개 영역</a:t>
            </a:r>
            <a:endParaRPr lang="en-GB" altLang="ko-KR" dirty="0" smtClean="0">
              <a:latin typeface="Arial Unicode MS" pitchFamily="50" charset="-127"/>
              <a:ea typeface="Arial Unicode MS" pitchFamily="50" charset="-127"/>
              <a:cs typeface="Arial Unicode MS" pitchFamily="50" charset="-127"/>
            </a:endParaRPr>
          </a:p>
        </p:txBody>
      </p:sp>
      <p:sp>
        <p:nvSpPr>
          <p:cNvPr id="3" name="내용 개체 틀 2"/>
          <p:cNvSpPr>
            <a:spLocks noGrp="1"/>
          </p:cNvSpPr>
          <p:nvPr>
            <p:ph sz="half" idx="2"/>
          </p:nvPr>
        </p:nvSpPr>
        <p:spPr/>
        <p:txBody>
          <a:bodyPr rtlCol="0">
            <a:normAutofit/>
          </a:bodyPr>
          <a:lstStyle/>
          <a:p>
            <a:pPr marL="457200" indent="-457200" eaLnBrk="1" fontAlgn="auto" latinLnBrk="0" hangingPunct="1">
              <a:spcAft>
                <a:spcPts val="0"/>
              </a:spcAft>
              <a:buFont typeface="+mj-lt"/>
              <a:buAutoNum type="arabicPeriod"/>
              <a:defRPr/>
            </a:pPr>
            <a:r>
              <a:rPr lang="en-US" altLang="ko-KR" dirty="0" smtClean="0">
                <a:latin typeface="Arial Unicode MS" pitchFamily="50" charset="-127"/>
                <a:ea typeface="Arial Unicode MS" pitchFamily="50" charset="-127"/>
                <a:cs typeface="Arial Unicode MS" pitchFamily="50" charset="-127"/>
              </a:rPr>
              <a:t>Organizational governance</a:t>
            </a:r>
          </a:p>
          <a:p>
            <a:pPr marL="457200" indent="-457200" eaLnBrk="1" fontAlgn="auto" latinLnBrk="0" hangingPunct="1">
              <a:spcAft>
                <a:spcPts val="0"/>
              </a:spcAft>
              <a:buFont typeface="+mj-lt"/>
              <a:buAutoNum type="arabicPeriod"/>
              <a:defRPr/>
            </a:pPr>
            <a:r>
              <a:rPr lang="en-US" altLang="ko-KR" b="1" dirty="0" smtClean="0">
                <a:latin typeface="Arial Unicode MS" pitchFamily="50" charset="-127"/>
                <a:ea typeface="Arial Unicode MS" pitchFamily="50" charset="-127"/>
                <a:cs typeface="Arial Unicode MS" pitchFamily="50" charset="-127"/>
              </a:rPr>
              <a:t>Human rights</a:t>
            </a:r>
          </a:p>
          <a:p>
            <a:pPr marL="457200" indent="-457200" eaLnBrk="1" fontAlgn="auto" latinLnBrk="0" hangingPunct="1">
              <a:spcAft>
                <a:spcPts val="0"/>
              </a:spcAft>
              <a:buFont typeface="+mj-lt"/>
              <a:buAutoNum type="arabicPeriod"/>
              <a:defRPr/>
            </a:pPr>
            <a:r>
              <a:rPr lang="en-US" altLang="ko-KR" b="1" dirty="0" smtClean="0">
                <a:latin typeface="Arial Unicode MS" pitchFamily="50" charset="-127"/>
                <a:ea typeface="Arial Unicode MS" pitchFamily="50" charset="-127"/>
                <a:cs typeface="Arial Unicode MS" pitchFamily="50" charset="-127"/>
              </a:rPr>
              <a:t>Labour practices</a:t>
            </a:r>
          </a:p>
          <a:p>
            <a:pPr marL="457200" indent="-457200" eaLnBrk="1" fontAlgn="auto" latinLnBrk="0" hangingPunct="1">
              <a:spcAft>
                <a:spcPts val="0"/>
              </a:spcAft>
              <a:buFont typeface="+mj-lt"/>
              <a:buAutoNum type="arabicPeriod"/>
              <a:defRPr/>
            </a:pPr>
            <a:r>
              <a:rPr lang="en-US" altLang="ko-KR" dirty="0" smtClean="0">
                <a:latin typeface="Arial Unicode MS" pitchFamily="50" charset="-127"/>
                <a:ea typeface="Arial Unicode MS" pitchFamily="50" charset="-127"/>
                <a:cs typeface="Arial Unicode MS" pitchFamily="50" charset="-127"/>
              </a:rPr>
              <a:t>Environment</a:t>
            </a:r>
          </a:p>
          <a:p>
            <a:pPr marL="457200" indent="-457200" eaLnBrk="1" fontAlgn="auto" latinLnBrk="0" hangingPunct="1">
              <a:spcAft>
                <a:spcPts val="0"/>
              </a:spcAft>
              <a:buFont typeface="+mj-lt"/>
              <a:buAutoNum type="arabicPeriod"/>
              <a:defRPr/>
            </a:pPr>
            <a:r>
              <a:rPr lang="en-US" altLang="ko-KR" dirty="0" smtClean="0">
                <a:latin typeface="Arial Unicode MS" pitchFamily="50" charset="-127"/>
                <a:ea typeface="Arial Unicode MS" pitchFamily="50" charset="-127"/>
                <a:cs typeface="Arial Unicode MS" pitchFamily="50" charset="-127"/>
              </a:rPr>
              <a:t>Fair operating practices</a:t>
            </a:r>
          </a:p>
          <a:p>
            <a:pPr marL="457200" indent="-457200" eaLnBrk="1" fontAlgn="auto" latinLnBrk="0" hangingPunct="1">
              <a:spcAft>
                <a:spcPts val="0"/>
              </a:spcAft>
              <a:buFont typeface="+mj-lt"/>
              <a:buAutoNum type="arabicPeriod"/>
              <a:defRPr/>
            </a:pPr>
            <a:r>
              <a:rPr lang="en-US" altLang="ko-KR" dirty="0" smtClean="0">
                <a:latin typeface="Arial Unicode MS" pitchFamily="50" charset="-127"/>
                <a:ea typeface="Arial Unicode MS" pitchFamily="50" charset="-127"/>
                <a:cs typeface="Arial Unicode MS" pitchFamily="50" charset="-127"/>
              </a:rPr>
              <a:t>Consumer issues</a:t>
            </a:r>
          </a:p>
          <a:p>
            <a:pPr marL="457200" indent="-457200" eaLnBrk="1" fontAlgn="auto" latinLnBrk="0" hangingPunct="1">
              <a:spcAft>
                <a:spcPts val="0"/>
              </a:spcAft>
              <a:buFont typeface="+mj-lt"/>
              <a:buAutoNum type="arabicPeriod"/>
              <a:defRPr/>
            </a:pPr>
            <a:r>
              <a:rPr lang="en-US" altLang="ko-KR" dirty="0" smtClean="0">
                <a:latin typeface="Arial Unicode MS" pitchFamily="50" charset="-127"/>
                <a:ea typeface="Arial Unicode MS" pitchFamily="50" charset="-127"/>
                <a:cs typeface="Arial Unicode MS" pitchFamily="50" charset="-127"/>
              </a:rPr>
              <a:t>Community involvement and development</a:t>
            </a:r>
          </a:p>
          <a:p>
            <a:pPr lvl="1" eaLnBrk="1" fontAlgn="auto" latinLnBrk="0" hangingPunct="1">
              <a:spcAft>
                <a:spcPts val="0"/>
              </a:spcAft>
              <a:buFont typeface="Arial" pitchFamily="34" charset="0"/>
              <a:buChar char="–"/>
              <a:defRPr/>
            </a:pPr>
            <a:endParaRPr lang="en-GB" altLang="ko-KR" dirty="0" smtClean="0"/>
          </a:p>
          <a:p>
            <a:pPr eaLnBrk="1" fontAlgn="auto" latinLnBrk="0" hangingPunct="1">
              <a:spcAft>
                <a:spcPts val="0"/>
              </a:spcAft>
              <a:buFont typeface="Arial" pitchFamily="34" charset="0"/>
              <a:buChar char="•"/>
              <a:defRPr/>
            </a:pPr>
            <a:endParaRPr lang="en-GB" dirty="0"/>
          </a:p>
        </p:txBody>
      </p:sp>
      <p:sp>
        <p:nvSpPr>
          <p:cNvPr id="63493" name="텍스트 개체 틀 5"/>
          <p:cNvSpPr>
            <a:spLocks noGrp="1"/>
          </p:cNvSpPr>
          <p:nvPr>
            <p:ph type="body" sz="quarter" idx="3"/>
          </p:nvPr>
        </p:nvSpPr>
        <p:spPr/>
        <p:txBody>
          <a:bodyPr/>
          <a:lstStyle/>
          <a:p>
            <a:pPr eaLnBrk="1" hangingPunct="1"/>
            <a:r>
              <a:rPr lang="en-US" altLang="ko-KR" dirty="0" smtClean="0">
                <a:latin typeface="Arial Unicode MS" pitchFamily="50" charset="-127"/>
                <a:ea typeface="Arial Unicode MS" pitchFamily="50" charset="-127"/>
                <a:cs typeface="Arial Unicode MS" pitchFamily="50" charset="-127"/>
              </a:rPr>
              <a:t>7</a:t>
            </a:r>
            <a:r>
              <a:rPr lang="ko-KR" altLang="en-US" dirty="0" smtClean="0">
                <a:latin typeface="Arial Unicode MS" pitchFamily="50" charset="-127"/>
                <a:ea typeface="Arial Unicode MS" pitchFamily="50" charset="-127"/>
                <a:cs typeface="Arial Unicode MS" pitchFamily="50" charset="-127"/>
              </a:rPr>
              <a:t>개 원리</a:t>
            </a:r>
            <a:endParaRPr lang="en-GB" altLang="ko-KR" dirty="0" smtClean="0">
              <a:latin typeface="Arial Unicode MS" pitchFamily="50" charset="-127"/>
              <a:ea typeface="Arial Unicode MS" pitchFamily="50" charset="-127"/>
              <a:cs typeface="Arial Unicode MS" pitchFamily="50" charset="-127"/>
            </a:endParaRPr>
          </a:p>
        </p:txBody>
      </p:sp>
      <p:sp>
        <p:nvSpPr>
          <p:cNvPr id="7" name="내용 개체 틀 6"/>
          <p:cNvSpPr>
            <a:spLocks noGrp="1"/>
          </p:cNvSpPr>
          <p:nvPr>
            <p:ph sz="quarter" idx="4"/>
          </p:nvPr>
        </p:nvSpPr>
        <p:spPr/>
        <p:txBody>
          <a:bodyPr rtlCol="0">
            <a:normAutofit fontScale="92500"/>
          </a:bodyPr>
          <a:lstStyle/>
          <a:p>
            <a:pPr marL="457200" indent="-457200" eaLnBrk="1" fontAlgn="auto" latinLnBrk="0" hangingPunct="1">
              <a:spcAft>
                <a:spcPts val="0"/>
              </a:spcAft>
              <a:buFont typeface="+mj-lt"/>
              <a:buAutoNum type="arabicPeriod"/>
              <a:defRPr/>
            </a:pPr>
            <a:r>
              <a:rPr lang="en-US" dirty="0" smtClean="0">
                <a:latin typeface="Arial Unicode MS" pitchFamily="50" charset="-127"/>
                <a:ea typeface="Arial Unicode MS" pitchFamily="50" charset="-127"/>
                <a:cs typeface="Arial Unicode MS" pitchFamily="50" charset="-127"/>
              </a:rPr>
              <a:t>Accountability</a:t>
            </a:r>
          </a:p>
          <a:p>
            <a:pPr marL="457200" indent="-457200" eaLnBrk="1" fontAlgn="auto" latinLnBrk="0" hangingPunct="1">
              <a:spcAft>
                <a:spcPts val="0"/>
              </a:spcAft>
              <a:buFont typeface="+mj-lt"/>
              <a:buAutoNum type="arabicPeriod"/>
              <a:defRPr/>
            </a:pPr>
            <a:r>
              <a:rPr lang="en-US" b="1" dirty="0" smtClean="0">
                <a:latin typeface="Arial Unicode MS" pitchFamily="50" charset="-127"/>
                <a:ea typeface="Arial Unicode MS" pitchFamily="50" charset="-127"/>
                <a:cs typeface="Arial Unicode MS" pitchFamily="50" charset="-127"/>
              </a:rPr>
              <a:t>Transparency</a:t>
            </a:r>
          </a:p>
          <a:p>
            <a:pPr marL="457200" indent="-457200" eaLnBrk="1" fontAlgn="auto" latinLnBrk="0" hangingPunct="1">
              <a:spcAft>
                <a:spcPts val="0"/>
              </a:spcAft>
              <a:buFont typeface="+mj-lt"/>
              <a:buAutoNum type="arabicPeriod"/>
              <a:defRPr/>
            </a:pPr>
            <a:r>
              <a:rPr lang="en-US" dirty="0" smtClean="0">
                <a:latin typeface="Arial Unicode MS" pitchFamily="50" charset="-127"/>
                <a:ea typeface="Arial Unicode MS" pitchFamily="50" charset="-127"/>
                <a:cs typeface="Arial Unicode MS" pitchFamily="50" charset="-127"/>
              </a:rPr>
              <a:t>Ethical behavior</a:t>
            </a:r>
          </a:p>
          <a:p>
            <a:pPr marL="457200" indent="-457200" eaLnBrk="1" fontAlgn="auto" latinLnBrk="0" hangingPunct="1">
              <a:spcAft>
                <a:spcPts val="0"/>
              </a:spcAft>
              <a:buFont typeface="+mj-lt"/>
              <a:buAutoNum type="arabicPeriod"/>
              <a:defRPr/>
            </a:pPr>
            <a:r>
              <a:rPr lang="en-US" b="1" dirty="0" smtClean="0">
                <a:latin typeface="Arial Unicode MS" pitchFamily="50" charset="-127"/>
                <a:ea typeface="Arial Unicode MS" pitchFamily="50" charset="-127"/>
                <a:cs typeface="Arial Unicode MS" pitchFamily="50" charset="-127"/>
              </a:rPr>
              <a:t>Respect for stakeholder interests </a:t>
            </a:r>
          </a:p>
          <a:p>
            <a:pPr marL="457200" indent="-457200" eaLnBrk="1" fontAlgn="auto" latinLnBrk="0" hangingPunct="1">
              <a:spcAft>
                <a:spcPts val="0"/>
              </a:spcAft>
              <a:buFont typeface="+mj-lt"/>
              <a:buAutoNum type="arabicPeriod"/>
              <a:defRPr/>
            </a:pPr>
            <a:r>
              <a:rPr lang="en-US" dirty="0" smtClean="0">
                <a:latin typeface="Arial Unicode MS" pitchFamily="50" charset="-127"/>
                <a:ea typeface="Arial Unicode MS" pitchFamily="50" charset="-127"/>
                <a:cs typeface="Arial Unicode MS" pitchFamily="50" charset="-127"/>
              </a:rPr>
              <a:t>Respect for the rule of law</a:t>
            </a:r>
          </a:p>
          <a:p>
            <a:pPr marL="457200" indent="-457200" eaLnBrk="1" fontAlgn="auto" latinLnBrk="0" hangingPunct="1">
              <a:spcAft>
                <a:spcPts val="0"/>
              </a:spcAft>
              <a:buFont typeface="+mj-lt"/>
              <a:buAutoNum type="arabicPeriod"/>
              <a:defRPr/>
            </a:pPr>
            <a:r>
              <a:rPr lang="en-US" b="1" dirty="0" smtClean="0">
                <a:latin typeface="Arial Unicode MS" pitchFamily="50" charset="-127"/>
                <a:ea typeface="Arial Unicode MS" pitchFamily="50" charset="-127"/>
                <a:cs typeface="Arial Unicode MS" pitchFamily="50" charset="-127"/>
              </a:rPr>
              <a:t>Respect for international norms of behavior</a:t>
            </a:r>
          </a:p>
          <a:p>
            <a:pPr marL="457200" indent="-457200" eaLnBrk="1" fontAlgn="auto" latinLnBrk="0" hangingPunct="1">
              <a:spcAft>
                <a:spcPts val="0"/>
              </a:spcAft>
              <a:buFont typeface="+mj-lt"/>
              <a:buAutoNum type="arabicPeriod"/>
              <a:defRPr/>
            </a:pPr>
            <a:r>
              <a:rPr lang="en-US" b="1" dirty="0" smtClean="0">
                <a:latin typeface="Arial Unicode MS" pitchFamily="50" charset="-127"/>
                <a:ea typeface="Arial Unicode MS" pitchFamily="50" charset="-127"/>
                <a:cs typeface="Arial Unicode MS" pitchFamily="50" charset="-127"/>
              </a:rPr>
              <a:t>Respect for human rights</a:t>
            </a:r>
            <a:endParaRPr lang="en-GB" b="1" dirty="0">
              <a:latin typeface="Arial Unicode MS" pitchFamily="50" charset="-127"/>
              <a:ea typeface="Arial Unicode MS" pitchFamily="50" charset="-127"/>
              <a:cs typeface="Arial Unicode MS" pitchFamily="50" charset="-127"/>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제목 1"/>
          <p:cNvSpPr>
            <a:spLocks noGrp="1"/>
          </p:cNvSpPr>
          <p:nvPr>
            <p:ph type="title"/>
          </p:nvPr>
        </p:nvSpPr>
        <p:spPr/>
        <p:txBody>
          <a:bodyPr/>
          <a:lstStyle/>
          <a:p>
            <a:pPr eaLnBrk="1" hangingPunct="1"/>
            <a:r>
              <a:rPr lang="en-US" altLang="ko-KR" dirty="0" smtClean="0"/>
              <a:t> </a:t>
            </a:r>
            <a:r>
              <a:rPr lang="ko-KR" altLang="en-US" dirty="0" smtClean="0"/>
              <a:t>인권</a:t>
            </a:r>
            <a:endParaRPr lang="en-GB" altLang="ko-KR" dirty="0" smtClean="0">
              <a:latin typeface="Arial Unicode MS" pitchFamily="50" charset="-127"/>
              <a:ea typeface="Arial Unicode MS" pitchFamily="50" charset="-127"/>
              <a:cs typeface="Arial Unicode MS" pitchFamily="50" charset="-127"/>
            </a:endParaRPr>
          </a:p>
        </p:txBody>
      </p:sp>
      <p:sp>
        <p:nvSpPr>
          <p:cNvPr id="65539" name="내용 개체 틀 2"/>
          <p:cNvSpPr>
            <a:spLocks noGrp="1"/>
          </p:cNvSpPr>
          <p:nvPr>
            <p:ph idx="1"/>
          </p:nvPr>
        </p:nvSpPr>
        <p:spPr/>
        <p:txBody>
          <a:bodyPr>
            <a:normAutofit fontScale="92500" lnSpcReduction="10000"/>
          </a:bodyPr>
          <a:lstStyle/>
          <a:p>
            <a:pPr eaLnBrk="1" latinLnBrk="0" hangingPunct="1"/>
            <a:r>
              <a:rPr lang="en-US" altLang="ko-KR" b="1" dirty="0" smtClean="0">
                <a:latin typeface="Arial Unicode MS" pitchFamily="50" charset="-127"/>
                <a:ea typeface="Arial Unicode MS" pitchFamily="50" charset="-127"/>
                <a:cs typeface="Arial Unicode MS" pitchFamily="50" charset="-127"/>
              </a:rPr>
              <a:t>ILO </a:t>
            </a:r>
            <a:r>
              <a:rPr lang="ko-KR" altLang="en-US" b="1" dirty="0" smtClean="0">
                <a:latin typeface="Arial Unicode MS" pitchFamily="50" charset="-127"/>
                <a:ea typeface="Arial Unicode MS" pitchFamily="50" charset="-127"/>
                <a:cs typeface="Arial Unicode MS" pitchFamily="50" charset="-127"/>
              </a:rPr>
              <a:t>핵심노동기준 </a:t>
            </a:r>
            <a:r>
              <a:rPr lang="en-US" altLang="ko-KR" b="1" dirty="0" smtClean="0">
                <a:latin typeface="Arial Unicode MS" pitchFamily="50" charset="-127"/>
                <a:ea typeface="Arial Unicode MS" pitchFamily="50" charset="-127"/>
                <a:cs typeface="Arial Unicode MS" pitchFamily="50" charset="-127"/>
              </a:rPr>
              <a:t>Core </a:t>
            </a:r>
            <a:r>
              <a:rPr lang="en-US" altLang="ko-KR" b="1" dirty="0" smtClean="0">
                <a:latin typeface="Arial Unicode MS" pitchFamily="50" charset="-127"/>
                <a:ea typeface="Arial Unicode MS" pitchFamily="50" charset="-127"/>
                <a:cs typeface="Arial Unicode MS" pitchFamily="50" charset="-127"/>
              </a:rPr>
              <a:t>Labour Standards</a:t>
            </a:r>
          </a:p>
          <a:p>
            <a:pPr eaLnBrk="1" latinLnBrk="0" hangingPunct="1"/>
            <a:r>
              <a:rPr lang="ko-KR" altLang="en-US" dirty="0" smtClean="0">
                <a:latin typeface="Arial Unicode MS" pitchFamily="50" charset="-127"/>
                <a:ea typeface="Arial Unicode MS" pitchFamily="50" charset="-127"/>
                <a:cs typeface="Arial Unicode MS" pitchFamily="50" charset="-127"/>
              </a:rPr>
              <a:t>노동자대표의 </a:t>
            </a:r>
            <a:r>
              <a:rPr lang="ko-KR" altLang="en-US" dirty="0" err="1" smtClean="0">
                <a:latin typeface="Arial Unicode MS" pitchFamily="50" charset="-127"/>
                <a:ea typeface="Arial Unicode MS" pitchFamily="50" charset="-127"/>
                <a:cs typeface="Arial Unicode MS" pitchFamily="50" charset="-127"/>
              </a:rPr>
              <a:t>편의권</a:t>
            </a:r>
            <a:r>
              <a:rPr lang="ko-KR" altLang="en-US" dirty="0" smtClean="0">
                <a:latin typeface="Arial Unicode MS" pitchFamily="50" charset="-127"/>
                <a:ea typeface="Arial Unicode MS" pitchFamily="50" charset="-127"/>
                <a:cs typeface="Arial Unicode MS" pitchFamily="50" charset="-127"/>
              </a:rPr>
              <a:t> </a:t>
            </a:r>
            <a:r>
              <a:rPr lang="en-US" altLang="ko-KR" dirty="0" smtClean="0">
                <a:latin typeface="Arial Unicode MS" pitchFamily="50" charset="-127"/>
                <a:ea typeface="Arial Unicode MS" pitchFamily="50" charset="-127"/>
                <a:cs typeface="Arial Unicode MS" pitchFamily="50" charset="-127"/>
              </a:rPr>
              <a:t>Workers </a:t>
            </a:r>
            <a:r>
              <a:rPr lang="en-US" altLang="ko-KR" dirty="0" smtClean="0">
                <a:latin typeface="Arial Unicode MS" pitchFamily="50" charset="-127"/>
                <a:ea typeface="Arial Unicode MS" pitchFamily="50" charset="-127"/>
                <a:cs typeface="Arial Unicode MS" pitchFamily="50" charset="-127"/>
              </a:rPr>
              <a:t>representatives should be given </a:t>
            </a:r>
            <a:r>
              <a:rPr lang="en-US" altLang="ko-KR" b="1" dirty="0" smtClean="0">
                <a:latin typeface="Arial Unicode MS" pitchFamily="50" charset="-127"/>
                <a:ea typeface="Arial Unicode MS" pitchFamily="50" charset="-127"/>
                <a:cs typeface="Arial Unicode MS" pitchFamily="50" charset="-127"/>
              </a:rPr>
              <a:t>appropriate facilities </a:t>
            </a:r>
            <a:r>
              <a:rPr lang="en-US" altLang="ko-KR" dirty="0" smtClean="0">
                <a:latin typeface="Arial Unicode MS" pitchFamily="50" charset="-127"/>
                <a:ea typeface="Arial Unicode MS" pitchFamily="50" charset="-127"/>
                <a:cs typeface="Arial Unicode MS" pitchFamily="50" charset="-127"/>
              </a:rPr>
              <a:t>that will enable them to do their work effectively and allow them  </a:t>
            </a:r>
            <a:r>
              <a:rPr lang="en-US" altLang="ko-KR" dirty="0" smtClean="0">
                <a:latin typeface="Arial Unicode MS" pitchFamily="50" charset="-127"/>
                <a:ea typeface="Arial Unicode MS" pitchFamily="50" charset="-127"/>
                <a:cs typeface="Arial Unicode MS" pitchFamily="50" charset="-127"/>
              </a:rPr>
              <a:t>to </a:t>
            </a:r>
            <a:r>
              <a:rPr lang="en-US" altLang="ko-KR" dirty="0" smtClean="0">
                <a:latin typeface="Arial Unicode MS" pitchFamily="50" charset="-127"/>
                <a:ea typeface="Arial Unicode MS" pitchFamily="50" charset="-127"/>
                <a:cs typeface="Arial Unicode MS" pitchFamily="50" charset="-127"/>
              </a:rPr>
              <a:t>perform their without interference. </a:t>
            </a:r>
          </a:p>
          <a:p>
            <a:pPr eaLnBrk="1" latinLnBrk="0" hangingPunct="1"/>
            <a:r>
              <a:rPr lang="ko-KR" altLang="en-US" dirty="0" smtClean="0">
                <a:latin typeface="Arial Unicode MS" pitchFamily="50" charset="-127"/>
                <a:ea typeface="Arial Unicode MS" pitchFamily="50" charset="-127"/>
                <a:cs typeface="Arial Unicode MS" pitchFamily="50" charset="-127"/>
              </a:rPr>
              <a:t>노동자대표의 </a:t>
            </a:r>
            <a:r>
              <a:rPr lang="ko-KR" altLang="en-US" dirty="0" err="1" smtClean="0">
                <a:latin typeface="Arial Unicode MS" pitchFamily="50" charset="-127"/>
                <a:ea typeface="Arial Unicode MS" pitchFamily="50" charset="-127"/>
                <a:cs typeface="Arial Unicode MS" pitchFamily="50" charset="-127"/>
              </a:rPr>
              <a:t>정보권</a:t>
            </a:r>
            <a:r>
              <a:rPr lang="ko-KR" altLang="en-US" dirty="0" smtClean="0">
                <a:latin typeface="Arial Unicode MS" pitchFamily="50" charset="-127"/>
                <a:ea typeface="Arial Unicode MS" pitchFamily="50" charset="-127"/>
                <a:cs typeface="Arial Unicode MS" pitchFamily="50" charset="-127"/>
              </a:rPr>
              <a:t> </a:t>
            </a:r>
            <a:r>
              <a:rPr lang="en-US" altLang="ko-KR" dirty="0" smtClean="0">
                <a:latin typeface="Arial Unicode MS" pitchFamily="50" charset="-127"/>
                <a:ea typeface="Arial Unicode MS" pitchFamily="50" charset="-127"/>
                <a:cs typeface="Arial Unicode MS" pitchFamily="50" charset="-127"/>
              </a:rPr>
              <a:t>Workers </a:t>
            </a:r>
            <a:r>
              <a:rPr lang="en-US" altLang="ko-KR" dirty="0" smtClean="0">
                <a:latin typeface="Arial Unicode MS" pitchFamily="50" charset="-127"/>
                <a:ea typeface="Arial Unicode MS" pitchFamily="50" charset="-127"/>
                <a:cs typeface="Arial Unicode MS" pitchFamily="50" charset="-127"/>
              </a:rPr>
              <a:t>representatives should be </a:t>
            </a:r>
            <a:r>
              <a:rPr lang="en-US" altLang="ko-KR" b="1" dirty="0" smtClean="0">
                <a:latin typeface="Arial Unicode MS" pitchFamily="50" charset="-127"/>
                <a:ea typeface="Arial Unicode MS" pitchFamily="50" charset="-127"/>
                <a:cs typeface="Arial Unicode MS" pitchFamily="50" charset="-127"/>
              </a:rPr>
              <a:t>provided with information </a:t>
            </a:r>
            <a:r>
              <a:rPr lang="en-US" altLang="ko-KR" dirty="0" smtClean="0">
                <a:latin typeface="Arial Unicode MS" pitchFamily="50" charset="-127"/>
                <a:ea typeface="Arial Unicode MS" pitchFamily="50" charset="-127"/>
                <a:cs typeface="Arial Unicode MS" pitchFamily="50" charset="-127"/>
              </a:rPr>
              <a:t>required for meaningful negotiations. </a:t>
            </a:r>
            <a:endParaRPr lang="en-GB" altLang="ko-KR" dirty="0" smtClean="0">
              <a:latin typeface="Arial Unicode MS" pitchFamily="50" charset="-127"/>
              <a:ea typeface="Arial Unicode MS" pitchFamily="50" charset="-127"/>
              <a:cs typeface="Arial Unicode MS" pitchFamily="50" charset="-127"/>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제목 1"/>
          <p:cNvSpPr>
            <a:spLocks noGrp="1"/>
          </p:cNvSpPr>
          <p:nvPr>
            <p:ph type="title"/>
          </p:nvPr>
        </p:nvSpPr>
        <p:spPr/>
        <p:txBody>
          <a:bodyPr/>
          <a:lstStyle/>
          <a:p>
            <a:pPr eaLnBrk="1" hangingPunct="1"/>
            <a:r>
              <a:rPr lang="ko-KR" altLang="en-US" dirty="0" smtClean="0">
                <a:latin typeface="Arial Unicode MS" pitchFamily="50" charset="-127"/>
                <a:ea typeface="Arial Unicode MS" pitchFamily="50" charset="-127"/>
                <a:cs typeface="Arial Unicode MS" pitchFamily="50" charset="-127"/>
              </a:rPr>
              <a:t>노동 문제</a:t>
            </a:r>
            <a:endParaRPr lang="en-GB" altLang="ko-KR" dirty="0" smtClean="0">
              <a:latin typeface="Arial Unicode MS" pitchFamily="50" charset="-127"/>
              <a:ea typeface="Arial Unicode MS" pitchFamily="50" charset="-127"/>
              <a:cs typeface="Arial Unicode MS" pitchFamily="50" charset="-127"/>
            </a:endParaRPr>
          </a:p>
        </p:txBody>
      </p:sp>
      <p:sp>
        <p:nvSpPr>
          <p:cNvPr id="3" name="내용 개체 틀 2"/>
          <p:cNvSpPr>
            <a:spLocks noGrp="1"/>
          </p:cNvSpPr>
          <p:nvPr>
            <p:ph idx="1"/>
          </p:nvPr>
        </p:nvSpPr>
        <p:spPr/>
        <p:txBody>
          <a:bodyPr rtlCol="0">
            <a:normAutofit fontScale="77500" lnSpcReduction="20000"/>
          </a:bodyPr>
          <a:lstStyle/>
          <a:p>
            <a:pPr eaLnBrk="1" fontAlgn="auto" latinLnBrk="0" hangingPunct="1">
              <a:spcAft>
                <a:spcPts val="0"/>
              </a:spcAft>
              <a:buFont typeface="Arial" pitchFamily="34" charset="0"/>
              <a:buChar char="•"/>
              <a:defRPr/>
            </a:pPr>
            <a:r>
              <a:rPr lang="en-US" dirty="0" smtClean="0">
                <a:latin typeface="Arial Unicode MS" pitchFamily="50" charset="-127"/>
                <a:ea typeface="Arial Unicode MS" pitchFamily="50" charset="-127"/>
                <a:cs typeface="Arial Unicode MS" pitchFamily="50" charset="-127"/>
              </a:rPr>
              <a:t>Including subcontracted work and workplace under direct control</a:t>
            </a:r>
          </a:p>
          <a:p>
            <a:pPr eaLnBrk="1" fontAlgn="auto" latinLnBrk="0" hangingPunct="1">
              <a:spcAft>
                <a:spcPts val="0"/>
              </a:spcAft>
              <a:buFont typeface="Arial" pitchFamily="34" charset="0"/>
              <a:buChar char="•"/>
              <a:defRPr/>
            </a:pPr>
            <a:r>
              <a:rPr lang="en-US" dirty="0" smtClean="0">
                <a:latin typeface="Arial Unicode MS" pitchFamily="50" charset="-127"/>
                <a:ea typeface="Arial Unicode MS" pitchFamily="50" charset="-127"/>
                <a:cs typeface="Arial Unicode MS" pitchFamily="50" charset="-127"/>
              </a:rPr>
              <a:t>Recruitment and promotion of workers, disciplinary and grievances procedures, transfer and relocation of workers, termination of employment, training and skills development, health and safety, policy affecting conditions of work such as working time and remuneration. </a:t>
            </a:r>
          </a:p>
          <a:p>
            <a:pPr eaLnBrk="1" fontAlgn="auto" latinLnBrk="0" hangingPunct="1">
              <a:spcAft>
                <a:spcPts val="0"/>
              </a:spcAft>
              <a:buFont typeface="Arial" pitchFamily="34" charset="0"/>
              <a:buChar char="•"/>
              <a:defRPr/>
            </a:pPr>
            <a:r>
              <a:rPr lang="en-US" dirty="0" smtClean="0">
                <a:latin typeface="Arial Unicode MS" pitchFamily="50" charset="-127"/>
                <a:ea typeface="Arial Unicode MS" pitchFamily="50" charset="-127"/>
                <a:cs typeface="Arial Unicode MS" pitchFamily="50" charset="-127"/>
              </a:rPr>
              <a:t>Recognition of workers organizations and representation, participant of both worker and employer in collective bargaining, social dialogue and tripartite consultation on social issues related to employment </a:t>
            </a:r>
            <a:endParaRPr lang="en-GB" dirty="0">
              <a:latin typeface="Arial Unicode MS" pitchFamily="50" charset="-127"/>
              <a:ea typeface="Arial Unicode MS" pitchFamily="50" charset="-127"/>
              <a:cs typeface="Arial Unicode MS" pitchFamily="50" charset="-127"/>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제목 1"/>
          <p:cNvSpPr>
            <a:spLocks noGrp="1"/>
          </p:cNvSpPr>
          <p:nvPr>
            <p:ph type="title"/>
          </p:nvPr>
        </p:nvSpPr>
        <p:spPr/>
        <p:txBody>
          <a:bodyPr/>
          <a:lstStyle/>
          <a:p>
            <a:r>
              <a:rPr lang="ko-KR" altLang="en-US" sz="4000" dirty="0" smtClean="0">
                <a:latin typeface="Arial" charset="0"/>
                <a:cs typeface="Arial" charset="0"/>
              </a:rPr>
              <a:t>노조간부가 알아야 할 국제기준</a:t>
            </a:r>
            <a:endParaRPr lang="en-GB" altLang="ko-KR" sz="4000" dirty="0" smtClean="0">
              <a:latin typeface="Arial" charset="0"/>
              <a:cs typeface="Arial" charset="0"/>
            </a:endParaRPr>
          </a:p>
        </p:txBody>
      </p:sp>
      <p:sp>
        <p:nvSpPr>
          <p:cNvPr id="59395" name="내용 개체 틀 2"/>
          <p:cNvSpPr>
            <a:spLocks noGrp="1"/>
          </p:cNvSpPr>
          <p:nvPr>
            <p:ph idx="1"/>
          </p:nvPr>
        </p:nvSpPr>
        <p:spPr/>
        <p:txBody>
          <a:bodyPr>
            <a:normAutofit fontScale="92500" lnSpcReduction="20000"/>
          </a:bodyPr>
          <a:lstStyle/>
          <a:p>
            <a:pPr>
              <a:defRPr/>
            </a:pPr>
            <a:r>
              <a:rPr lang="en-GB" altLang="ko-KR" b="1" dirty="0" smtClean="0">
                <a:solidFill>
                  <a:srgbClr val="FF0000"/>
                </a:solidFill>
                <a:latin typeface="Arial" charset="0"/>
                <a:cs typeface="Arial" charset="0"/>
              </a:rPr>
              <a:t>ILO Core Labour Standards</a:t>
            </a:r>
          </a:p>
          <a:p>
            <a:pPr>
              <a:defRPr/>
            </a:pPr>
            <a:endParaRPr lang="en-GB" altLang="ko-KR" dirty="0" smtClean="0">
              <a:latin typeface="Arial" charset="0"/>
              <a:cs typeface="Arial" charset="0"/>
            </a:endParaRPr>
          </a:p>
          <a:p>
            <a:pPr>
              <a:defRPr/>
            </a:pPr>
            <a:r>
              <a:rPr lang="en-GB" altLang="ko-KR" b="1" dirty="0" smtClean="0">
                <a:solidFill>
                  <a:srgbClr val="FF0000"/>
                </a:solidFill>
                <a:latin typeface="Arial" charset="0"/>
                <a:cs typeface="Arial" charset="0"/>
              </a:rPr>
              <a:t>OECD Guidelines for MNCs</a:t>
            </a:r>
          </a:p>
          <a:p>
            <a:pPr>
              <a:defRPr/>
            </a:pPr>
            <a:endParaRPr lang="en-GB" altLang="ko-KR" dirty="0" smtClean="0">
              <a:latin typeface="Arial" charset="0"/>
              <a:cs typeface="Arial" charset="0"/>
            </a:endParaRPr>
          </a:p>
          <a:p>
            <a:pPr>
              <a:defRPr/>
            </a:pPr>
            <a:r>
              <a:rPr lang="en-GB" altLang="ko-KR" b="1" dirty="0" smtClean="0">
                <a:solidFill>
                  <a:srgbClr val="FF0000"/>
                </a:solidFill>
                <a:latin typeface="Arial" charset="0"/>
                <a:cs typeface="Arial" charset="0"/>
              </a:rPr>
              <a:t>UN Global Compact</a:t>
            </a:r>
          </a:p>
          <a:p>
            <a:pPr>
              <a:defRPr/>
            </a:pPr>
            <a:endParaRPr lang="en-US" altLang="ko-KR" b="1" dirty="0" smtClean="0">
              <a:solidFill>
                <a:srgbClr val="FF0000"/>
              </a:solidFill>
              <a:latin typeface="Arial" charset="0"/>
              <a:cs typeface="Arial" charset="0"/>
            </a:endParaRPr>
          </a:p>
          <a:p>
            <a:pPr>
              <a:defRPr/>
            </a:pPr>
            <a:r>
              <a:rPr lang="en-US" altLang="ko-KR" b="1" dirty="0" smtClean="0">
                <a:solidFill>
                  <a:srgbClr val="FF0000"/>
                </a:solidFill>
                <a:latin typeface="Arial" charset="0"/>
                <a:cs typeface="Arial" charset="0"/>
              </a:rPr>
              <a:t>Global Agreement with MNCs</a:t>
            </a:r>
          </a:p>
          <a:p>
            <a:pPr>
              <a:defRPr/>
            </a:pPr>
            <a:endParaRPr lang="en-US" altLang="ko-KR" b="1" dirty="0" smtClean="0">
              <a:solidFill>
                <a:srgbClr val="FF0000"/>
              </a:solidFill>
              <a:latin typeface="Arial" charset="0"/>
              <a:cs typeface="Arial" charset="0"/>
            </a:endParaRPr>
          </a:p>
          <a:p>
            <a:pPr>
              <a:defRPr/>
            </a:pPr>
            <a:r>
              <a:rPr lang="en-US" altLang="ko-KR" b="1" dirty="0" smtClean="0">
                <a:solidFill>
                  <a:srgbClr val="FF0000"/>
                </a:solidFill>
                <a:latin typeface="Arial" charset="0"/>
                <a:cs typeface="Arial" charset="0"/>
              </a:rPr>
              <a:t>ISO 26000</a:t>
            </a:r>
            <a:endParaRPr lang="en-GB" altLang="ko-KR" b="1" dirty="0" smtClean="0">
              <a:solidFill>
                <a:srgbClr val="FF0000"/>
              </a:solidFill>
              <a:latin typeface="Arial" charset="0"/>
              <a:cs typeface="Arial" charset="0"/>
            </a:endParaRPr>
          </a:p>
          <a:p>
            <a:pPr>
              <a:defRPr/>
            </a:pPr>
            <a:endParaRPr lang="en-GB" altLang="ko-KR" dirty="0" smtClean="0"/>
          </a:p>
        </p:txBody>
      </p:sp>
      <p:pic>
        <p:nvPicPr>
          <p:cNvPr id="67588" name="그림 3" descr="ilo.jpg"/>
          <p:cNvPicPr>
            <a:picLocks noChangeAspect="1"/>
          </p:cNvPicPr>
          <p:nvPr/>
        </p:nvPicPr>
        <p:blipFill>
          <a:blip r:embed="rId2" cstate="print"/>
          <a:srcRect/>
          <a:stretch>
            <a:fillRect/>
          </a:stretch>
        </p:blipFill>
        <p:spPr bwMode="auto">
          <a:xfrm>
            <a:off x="6500813" y="1285875"/>
            <a:ext cx="906462" cy="714375"/>
          </a:xfrm>
          <a:prstGeom prst="rect">
            <a:avLst/>
          </a:prstGeom>
          <a:noFill/>
          <a:ln w="9525">
            <a:noFill/>
            <a:miter lim="800000"/>
            <a:headEnd/>
            <a:tailEnd/>
          </a:ln>
        </p:spPr>
      </p:pic>
      <p:pic>
        <p:nvPicPr>
          <p:cNvPr id="67589" name="그림 4" descr="OECD_grey_logo.jpg"/>
          <p:cNvPicPr>
            <a:picLocks noChangeAspect="1"/>
          </p:cNvPicPr>
          <p:nvPr/>
        </p:nvPicPr>
        <p:blipFill>
          <a:blip r:embed="rId3" cstate="print"/>
          <a:srcRect/>
          <a:stretch>
            <a:fillRect/>
          </a:stretch>
        </p:blipFill>
        <p:spPr bwMode="auto">
          <a:xfrm>
            <a:off x="6715125" y="2286000"/>
            <a:ext cx="612775" cy="617538"/>
          </a:xfrm>
          <a:prstGeom prst="rect">
            <a:avLst/>
          </a:prstGeom>
          <a:noFill/>
          <a:ln w="9525">
            <a:noFill/>
            <a:miter lim="800000"/>
            <a:headEnd/>
            <a:tailEnd/>
          </a:ln>
        </p:spPr>
      </p:pic>
      <p:pic>
        <p:nvPicPr>
          <p:cNvPr id="67590" name="그림 5" descr="globalcompact_logo2.bmp"/>
          <p:cNvPicPr>
            <a:picLocks noChangeAspect="1"/>
          </p:cNvPicPr>
          <p:nvPr/>
        </p:nvPicPr>
        <p:blipFill>
          <a:blip r:embed="rId4" cstate="print"/>
          <a:srcRect/>
          <a:stretch>
            <a:fillRect/>
          </a:stretch>
        </p:blipFill>
        <p:spPr bwMode="auto">
          <a:xfrm>
            <a:off x="6572250" y="3000375"/>
            <a:ext cx="830263" cy="785813"/>
          </a:xfrm>
          <a:prstGeom prst="rect">
            <a:avLst/>
          </a:prstGeom>
          <a:noFill/>
          <a:ln w="9525">
            <a:noFill/>
            <a:miter lim="800000"/>
            <a:headEnd/>
            <a:tailEnd/>
          </a:ln>
        </p:spPr>
      </p:pic>
      <p:pic>
        <p:nvPicPr>
          <p:cNvPr id="67591" name="그림 6" descr="freudenberg logo.gif"/>
          <p:cNvPicPr>
            <a:picLocks noChangeAspect="1"/>
          </p:cNvPicPr>
          <p:nvPr/>
        </p:nvPicPr>
        <p:blipFill>
          <a:blip r:embed="rId5" cstate="print"/>
          <a:srcRect/>
          <a:stretch>
            <a:fillRect/>
          </a:stretch>
        </p:blipFill>
        <p:spPr bwMode="auto">
          <a:xfrm>
            <a:off x="6643688" y="4286250"/>
            <a:ext cx="922337" cy="309563"/>
          </a:xfrm>
          <a:prstGeom prst="rect">
            <a:avLst/>
          </a:prstGeom>
          <a:noFill/>
          <a:ln w="9525">
            <a:noFill/>
            <a:miter lim="800000"/>
            <a:headEnd/>
            <a:tailEnd/>
          </a:ln>
        </p:spPr>
      </p:pic>
      <p:pic>
        <p:nvPicPr>
          <p:cNvPr id="67592" name="그림 7" descr="Lafarge_logo_2.jpg"/>
          <p:cNvPicPr>
            <a:picLocks noChangeAspect="1"/>
          </p:cNvPicPr>
          <p:nvPr/>
        </p:nvPicPr>
        <p:blipFill>
          <a:blip r:embed="rId6" cstate="print"/>
          <a:srcRect/>
          <a:stretch>
            <a:fillRect/>
          </a:stretch>
        </p:blipFill>
        <p:spPr bwMode="auto">
          <a:xfrm>
            <a:off x="7929563" y="4286250"/>
            <a:ext cx="908050" cy="319088"/>
          </a:xfrm>
          <a:prstGeom prst="rect">
            <a:avLst/>
          </a:prstGeom>
          <a:noFill/>
          <a:ln w="9525">
            <a:noFill/>
            <a:miter lim="800000"/>
            <a:headEnd/>
            <a:tailEnd/>
          </a:ln>
        </p:spPr>
      </p:pic>
      <p:sp>
        <p:nvSpPr>
          <p:cNvPr id="9" name="슬라이드 번호 개체 틀 8"/>
          <p:cNvSpPr>
            <a:spLocks noGrp="1"/>
          </p:cNvSpPr>
          <p:nvPr>
            <p:ph type="sldNum" sz="quarter" idx="12"/>
          </p:nvPr>
        </p:nvSpPr>
        <p:spPr/>
        <p:txBody>
          <a:bodyPr/>
          <a:lstStyle/>
          <a:p>
            <a:pPr>
              <a:defRPr/>
            </a:pPr>
            <a:fld id="{D3E6E950-9188-411E-A1F1-F8EE0359AC64}" type="slidenum">
              <a:rPr lang="en-US" altLang="ko-KR" smtClean="0"/>
              <a:pPr>
                <a:defRPr/>
              </a:pPr>
              <a:t>55</a:t>
            </a:fld>
            <a:endParaRPr lang="en-US" altLang="ko-KR"/>
          </a:p>
        </p:txBody>
      </p:sp>
      <p:pic>
        <p:nvPicPr>
          <p:cNvPr id="67594" name="Picture 2" descr="File:ISO english logo.svg">
            <a:hlinkClick r:id="rId7"/>
          </p:cNvPr>
          <p:cNvPicPr>
            <a:picLocks noChangeAspect="1" noChangeArrowheads="1"/>
          </p:cNvPicPr>
          <p:nvPr/>
        </p:nvPicPr>
        <p:blipFill>
          <a:blip r:embed="rId8" cstate="print"/>
          <a:srcRect/>
          <a:stretch>
            <a:fillRect/>
          </a:stretch>
        </p:blipFill>
        <p:spPr bwMode="auto">
          <a:xfrm>
            <a:off x="6643688" y="5143500"/>
            <a:ext cx="1665287"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제목 1"/>
          <p:cNvSpPr>
            <a:spLocks noGrp="1"/>
          </p:cNvSpPr>
          <p:nvPr>
            <p:ph type="title"/>
          </p:nvPr>
        </p:nvSpPr>
        <p:spPr/>
        <p:txBody>
          <a:bodyPr/>
          <a:lstStyle/>
          <a:p>
            <a:endParaRPr lang="en-GB" altLang="ko-KR" b="1" smtClean="0">
              <a:latin typeface="Arial" charset="0"/>
              <a:cs typeface="Arial" charset="0"/>
            </a:endParaRPr>
          </a:p>
        </p:txBody>
      </p:sp>
      <p:pic>
        <p:nvPicPr>
          <p:cNvPr id="68611" name="내용 개체 틀 3" descr="basf report.jpg"/>
          <p:cNvPicPr>
            <a:picLocks noGrp="1" noChangeAspect="1"/>
          </p:cNvPicPr>
          <p:nvPr>
            <p:ph idx="1"/>
          </p:nvPr>
        </p:nvPicPr>
        <p:blipFill>
          <a:blip r:embed="rId2" cstate="print"/>
          <a:srcRect/>
          <a:stretch>
            <a:fillRect/>
          </a:stretch>
        </p:blipFill>
        <p:spPr>
          <a:xfrm>
            <a:off x="1209675" y="249238"/>
            <a:ext cx="6121400" cy="1322387"/>
          </a:xfrm>
        </p:spPr>
      </p:pic>
      <p:pic>
        <p:nvPicPr>
          <p:cNvPr id="68612" name="그림 4" descr="basf report international standards.jpg"/>
          <p:cNvPicPr>
            <a:picLocks noChangeAspect="1"/>
          </p:cNvPicPr>
          <p:nvPr/>
        </p:nvPicPr>
        <p:blipFill>
          <a:blip r:embed="rId3" cstate="print"/>
          <a:srcRect/>
          <a:stretch>
            <a:fillRect/>
          </a:stretch>
        </p:blipFill>
        <p:spPr bwMode="auto">
          <a:xfrm>
            <a:off x="1428750" y="1789113"/>
            <a:ext cx="6286500" cy="4497387"/>
          </a:xfrm>
          <a:prstGeom prst="rect">
            <a:avLst/>
          </a:prstGeom>
          <a:noFill/>
          <a:ln w="9525">
            <a:noFill/>
            <a:miter lim="800000"/>
            <a:headEnd/>
            <a:tailEnd/>
          </a:ln>
        </p:spPr>
      </p:pic>
      <p:sp>
        <p:nvSpPr>
          <p:cNvPr id="5" name="슬라이드 번호 개체 틀 4"/>
          <p:cNvSpPr>
            <a:spLocks noGrp="1"/>
          </p:cNvSpPr>
          <p:nvPr>
            <p:ph type="sldNum" sz="quarter" idx="12"/>
          </p:nvPr>
        </p:nvSpPr>
        <p:spPr/>
        <p:txBody>
          <a:bodyPr/>
          <a:lstStyle/>
          <a:p>
            <a:pPr>
              <a:defRPr/>
            </a:pPr>
            <a:fld id="{547D24F4-72C0-432C-8C6B-FDC71C0FC788}" type="slidenum">
              <a:rPr lang="en-US" altLang="ko-KR" smtClean="0"/>
              <a:pPr>
                <a:defRPr/>
              </a:pPr>
              <a:t>56</a:t>
            </a:fld>
            <a:endParaRPr lang="en-US" altLang="ko-K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제목 1"/>
          <p:cNvSpPr>
            <a:spLocks noGrp="1"/>
          </p:cNvSpPr>
          <p:nvPr>
            <p:ph type="title"/>
          </p:nvPr>
        </p:nvSpPr>
        <p:spPr/>
        <p:txBody>
          <a:bodyPr rtlCol="0">
            <a:normAutofit/>
          </a:bodyPr>
          <a:lstStyle/>
          <a:p>
            <a:pPr eaLnBrk="1" fontAlgn="auto" hangingPunct="1">
              <a:spcAft>
                <a:spcPts val="0"/>
              </a:spcAft>
              <a:defRPr/>
            </a:pPr>
            <a:r>
              <a:rPr lang="ko-KR" altLang="en-US" sz="4000" b="1" dirty="0" smtClean="0">
                <a:latin typeface="Arial" pitchFamily="34" charset="0"/>
                <a:cs typeface="Arial" pitchFamily="34" charset="0"/>
              </a:rPr>
              <a:t>국제기준의 공통점</a:t>
            </a:r>
            <a:endParaRPr lang="en-GB" altLang="ko-KR" sz="4000" b="1" dirty="0" smtClean="0">
              <a:latin typeface="Arial" pitchFamily="34" charset="0"/>
              <a:cs typeface="Arial" pitchFamily="34" charset="0"/>
            </a:endParaRPr>
          </a:p>
        </p:txBody>
      </p:sp>
      <p:sp>
        <p:nvSpPr>
          <p:cNvPr id="18435" name="내용 개체 틀 2"/>
          <p:cNvSpPr>
            <a:spLocks noGrp="1"/>
          </p:cNvSpPr>
          <p:nvPr>
            <p:ph idx="1"/>
          </p:nvPr>
        </p:nvSpPr>
        <p:spPr/>
        <p:txBody>
          <a:bodyPr rtlCol="0">
            <a:normAutofit fontScale="62500" lnSpcReduction="20000"/>
          </a:bodyPr>
          <a:lstStyle/>
          <a:p>
            <a:pPr marL="514350" indent="-514350" eaLnBrk="1" fontAlgn="auto" hangingPunct="1">
              <a:spcAft>
                <a:spcPts val="0"/>
              </a:spcAft>
              <a:buFont typeface="+mj-lt"/>
              <a:buAutoNum type="arabicPeriod"/>
              <a:defRPr/>
            </a:pPr>
            <a:r>
              <a:rPr lang="ko-KR" altLang="en-US" dirty="0" smtClean="0">
                <a:latin typeface="Arial" charset="0"/>
                <a:cs typeface="Arial" charset="0"/>
              </a:rPr>
              <a:t>노조 결성</a:t>
            </a:r>
            <a:r>
              <a:rPr lang="en-US" altLang="ko-KR" dirty="0" smtClean="0">
                <a:latin typeface="Arial" charset="0"/>
                <a:cs typeface="Arial" charset="0"/>
              </a:rPr>
              <a:t>/</a:t>
            </a:r>
            <a:r>
              <a:rPr lang="ko-KR" altLang="en-US" dirty="0" smtClean="0">
                <a:latin typeface="Arial" charset="0"/>
                <a:cs typeface="Arial" charset="0"/>
              </a:rPr>
              <a:t>가입과 단체교섭 권리 </a:t>
            </a:r>
            <a:r>
              <a:rPr lang="en-US" altLang="ko-KR" dirty="0" smtClean="0">
                <a:latin typeface="Arial" charset="0"/>
                <a:cs typeface="Arial" charset="0"/>
              </a:rPr>
              <a:t>Workers </a:t>
            </a:r>
            <a:r>
              <a:rPr lang="en-US" altLang="ko-KR" dirty="0" smtClean="0">
                <a:latin typeface="Arial" charset="0"/>
                <a:cs typeface="Arial" charset="0"/>
              </a:rPr>
              <a:t>rights to organize and </a:t>
            </a:r>
            <a:r>
              <a:rPr lang="en-US" altLang="ko-KR" dirty="0" smtClean="0">
                <a:latin typeface="Arial" charset="0"/>
                <a:cs typeface="Arial" charset="0"/>
              </a:rPr>
              <a:t>CA</a:t>
            </a:r>
            <a:endParaRPr lang="en-US" altLang="ko-KR" dirty="0" smtClean="0">
              <a:latin typeface="Arial" charset="0"/>
              <a:cs typeface="Arial" charset="0"/>
            </a:endParaRPr>
          </a:p>
          <a:p>
            <a:pPr marL="514350" indent="-514350" eaLnBrk="1" fontAlgn="auto" hangingPunct="1">
              <a:spcAft>
                <a:spcPts val="0"/>
              </a:spcAft>
              <a:buFont typeface="+mj-lt"/>
              <a:buAutoNum type="arabicPeriod"/>
              <a:defRPr/>
            </a:pPr>
            <a:r>
              <a:rPr lang="ko-KR" altLang="en-US" dirty="0" smtClean="0">
                <a:latin typeface="Arial" charset="0"/>
                <a:cs typeface="Arial" charset="0"/>
              </a:rPr>
              <a:t>아동노동 금지 </a:t>
            </a:r>
            <a:r>
              <a:rPr lang="en-US" altLang="ko-KR" dirty="0" smtClean="0">
                <a:latin typeface="Arial" charset="0"/>
                <a:cs typeface="Arial" charset="0"/>
              </a:rPr>
              <a:t>No </a:t>
            </a:r>
            <a:r>
              <a:rPr lang="en-US" altLang="ko-KR" dirty="0" smtClean="0">
                <a:latin typeface="Arial" charset="0"/>
                <a:cs typeface="Arial" charset="0"/>
              </a:rPr>
              <a:t>child labor, </a:t>
            </a:r>
          </a:p>
          <a:p>
            <a:pPr marL="514350" indent="-514350" eaLnBrk="1" fontAlgn="auto" hangingPunct="1">
              <a:spcAft>
                <a:spcPts val="0"/>
              </a:spcAft>
              <a:buFont typeface="+mj-lt"/>
              <a:buAutoNum type="arabicPeriod"/>
              <a:defRPr/>
            </a:pPr>
            <a:r>
              <a:rPr lang="ko-KR" altLang="en-US" dirty="0" smtClean="0">
                <a:latin typeface="Arial" charset="0"/>
                <a:cs typeface="Arial" charset="0"/>
              </a:rPr>
              <a:t>강제노동 금지 </a:t>
            </a:r>
            <a:r>
              <a:rPr lang="en-US" altLang="ko-KR" dirty="0" smtClean="0">
                <a:latin typeface="Arial" charset="0"/>
                <a:cs typeface="Arial" charset="0"/>
              </a:rPr>
              <a:t>No </a:t>
            </a:r>
            <a:r>
              <a:rPr lang="en-US" altLang="ko-KR" dirty="0" smtClean="0">
                <a:latin typeface="Arial" charset="0"/>
                <a:cs typeface="Arial" charset="0"/>
              </a:rPr>
              <a:t>forced labor </a:t>
            </a:r>
          </a:p>
          <a:p>
            <a:pPr marL="514350" indent="-514350" eaLnBrk="1" fontAlgn="auto" hangingPunct="1">
              <a:spcAft>
                <a:spcPts val="0"/>
              </a:spcAft>
              <a:buFont typeface="+mj-lt"/>
              <a:buAutoNum type="arabicPeriod"/>
              <a:defRPr/>
            </a:pPr>
            <a:r>
              <a:rPr lang="ko-KR" altLang="en-US" dirty="0" smtClean="0">
                <a:latin typeface="Arial" charset="0"/>
                <a:cs typeface="Arial" charset="0"/>
              </a:rPr>
              <a:t>차별 금지 </a:t>
            </a:r>
            <a:r>
              <a:rPr lang="en-GB" altLang="ko-KR" dirty="0" smtClean="0">
                <a:latin typeface="Arial" charset="0"/>
                <a:cs typeface="Arial" charset="0"/>
              </a:rPr>
              <a:t>No</a:t>
            </a:r>
            <a:r>
              <a:rPr lang="ko-KR" altLang="en-US" dirty="0" smtClean="0">
                <a:latin typeface="Arial" charset="0"/>
                <a:cs typeface="Arial" charset="0"/>
              </a:rPr>
              <a:t> </a:t>
            </a:r>
            <a:r>
              <a:rPr lang="en-US" altLang="ko-KR" dirty="0" smtClean="0">
                <a:latin typeface="Arial" charset="0"/>
                <a:cs typeface="Arial" charset="0"/>
              </a:rPr>
              <a:t>discrimination</a:t>
            </a:r>
          </a:p>
          <a:p>
            <a:pPr marL="514350" indent="-514350" eaLnBrk="1" fontAlgn="auto" hangingPunct="1">
              <a:spcAft>
                <a:spcPts val="0"/>
              </a:spcAft>
              <a:buFont typeface="+mj-lt"/>
              <a:buAutoNum type="arabicPeriod"/>
              <a:defRPr/>
            </a:pPr>
            <a:r>
              <a:rPr lang="ko-KR" altLang="en-US" dirty="0" smtClean="0">
                <a:latin typeface="Arial" charset="0"/>
                <a:cs typeface="Arial" charset="0"/>
              </a:rPr>
              <a:t>노조활동 보장 </a:t>
            </a:r>
            <a:r>
              <a:rPr lang="en-US" altLang="ko-KR" dirty="0" smtClean="0">
                <a:latin typeface="Arial" charset="0"/>
                <a:cs typeface="Arial" charset="0"/>
              </a:rPr>
              <a:t>Guarantee </a:t>
            </a:r>
            <a:r>
              <a:rPr lang="en-US" altLang="ko-KR" dirty="0" smtClean="0">
                <a:latin typeface="Arial" charset="0"/>
                <a:cs typeface="Arial" charset="0"/>
              </a:rPr>
              <a:t>of union activity</a:t>
            </a:r>
          </a:p>
          <a:p>
            <a:pPr marL="514350" indent="-514350" eaLnBrk="1" fontAlgn="auto" hangingPunct="1">
              <a:spcAft>
                <a:spcPts val="0"/>
              </a:spcAft>
              <a:buFont typeface="+mj-lt"/>
              <a:buAutoNum type="arabicPeriod"/>
              <a:defRPr/>
            </a:pPr>
            <a:r>
              <a:rPr lang="ko-KR" altLang="en-US" dirty="0" smtClean="0">
                <a:latin typeface="Arial" charset="0"/>
                <a:cs typeface="Arial" charset="0"/>
              </a:rPr>
              <a:t>단체교섭 및 노조활동 편의 제공 </a:t>
            </a:r>
            <a:r>
              <a:rPr lang="en-US" altLang="ko-KR" dirty="0" smtClean="0">
                <a:latin typeface="Arial" charset="0"/>
                <a:cs typeface="Arial" charset="0"/>
              </a:rPr>
              <a:t>Facilities </a:t>
            </a:r>
            <a:r>
              <a:rPr lang="en-US" altLang="ko-KR" dirty="0" smtClean="0">
                <a:latin typeface="Arial" charset="0"/>
                <a:cs typeface="Arial" charset="0"/>
              </a:rPr>
              <a:t>for collective bargaining &amp; union activity</a:t>
            </a:r>
          </a:p>
          <a:p>
            <a:pPr marL="514350" indent="-514350" eaLnBrk="1" fontAlgn="auto" hangingPunct="1">
              <a:spcAft>
                <a:spcPts val="0"/>
              </a:spcAft>
              <a:buFont typeface="+mj-lt"/>
              <a:buAutoNum type="arabicPeriod"/>
              <a:defRPr/>
            </a:pPr>
            <a:r>
              <a:rPr lang="ko-KR" altLang="en-US" dirty="0" smtClean="0">
                <a:latin typeface="Arial" charset="0"/>
                <a:cs typeface="Arial" charset="0"/>
              </a:rPr>
              <a:t>괜찮은 임금 </a:t>
            </a:r>
            <a:r>
              <a:rPr lang="en-US" altLang="ko-KR" dirty="0" smtClean="0">
                <a:latin typeface="Arial" charset="0"/>
                <a:cs typeface="Arial" charset="0"/>
              </a:rPr>
              <a:t>Decent </a:t>
            </a:r>
            <a:r>
              <a:rPr lang="en-US" altLang="ko-KR" dirty="0" smtClean="0">
                <a:latin typeface="Arial" charset="0"/>
                <a:cs typeface="Arial" charset="0"/>
              </a:rPr>
              <a:t>wage</a:t>
            </a:r>
          </a:p>
          <a:p>
            <a:pPr marL="514350" indent="-514350" eaLnBrk="1" fontAlgn="auto" hangingPunct="1">
              <a:spcAft>
                <a:spcPts val="0"/>
              </a:spcAft>
              <a:buFont typeface="+mj-lt"/>
              <a:buAutoNum type="arabicPeriod"/>
              <a:defRPr/>
            </a:pPr>
            <a:r>
              <a:rPr lang="ko-KR" altLang="en-US" dirty="0" smtClean="0">
                <a:latin typeface="Arial" charset="0"/>
                <a:cs typeface="Arial" charset="0"/>
              </a:rPr>
              <a:t>좋은 노동조건과 노동시간 </a:t>
            </a:r>
            <a:r>
              <a:rPr lang="en-US" altLang="ko-KR" dirty="0" smtClean="0">
                <a:latin typeface="Arial" charset="0"/>
                <a:cs typeface="Arial" charset="0"/>
              </a:rPr>
              <a:t>Good </a:t>
            </a:r>
            <a:r>
              <a:rPr lang="en-US" altLang="ko-KR" dirty="0" smtClean="0">
                <a:latin typeface="Arial" charset="0"/>
                <a:cs typeface="Arial" charset="0"/>
              </a:rPr>
              <a:t>working conditions and work hours</a:t>
            </a:r>
          </a:p>
          <a:p>
            <a:pPr marL="514350" indent="-514350" eaLnBrk="1" fontAlgn="auto" hangingPunct="1">
              <a:spcAft>
                <a:spcPts val="0"/>
              </a:spcAft>
              <a:buFont typeface="+mj-lt"/>
              <a:buAutoNum type="arabicPeriod"/>
              <a:defRPr/>
            </a:pPr>
            <a:r>
              <a:rPr lang="ko-KR" altLang="en-US" dirty="0" smtClean="0">
                <a:latin typeface="Arial" charset="0"/>
                <a:cs typeface="Arial" charset="0"/>
              </a:rPr>
              <a:t>건강과 안전 </a:t>
            </a:r>
            <a:r>
              <a:rPr lang="en-US" altLang="ko-KR" dirty="0" smtClean="0">
                <a:latin typeface="Arial" charset="0"/>
                <a:cs typeface="Arial" charset="0"/>
              </a:rPr>
              <a:t>Health </a:t>
            </a:r>
            <a:r>
              <a:rPr lang="en-US" altLang="ko-KR" dirty="0" smtClean="0">
                <a:latin typeface="Arial" charset="0"/>
                <a:cs typeface="Arial" charset="0"/>
              </a:rPr>
              <a:t>&amp; safety </a:t>
            </a:r>
          </a:p>
          <a:p>
            <a:pPr marL="514350" indent="-514350" eaLnBrk="1" fontAlgn="auto" hangingPunct="1">
              <a:spcAft>
                <a:spcPts val="0"/>
              </a:spcAft>
              <a:buFont typeface="+mj-lt"/>
              <a:buAutoNum type="arabicPeriod"/>
              <a:defRPr/>
            </a:pPr>
            <a:r>
              <a:rPr lang="ko-KR" altLang="en-US" dirty="0" smtClean="0">
                <a:latin typeface="Arial" charset="0"/>
                <a:cs typeface="Arial" charset="0"/>
              </a:rPr>
              <a:t>정보공유 </a:t>
            </a:r>
            <a:r>
              <a:rPr lang="en-US" altLang="ko-KR" dirty="0" smtClean="0">
                <a:latin typeface="Arial" charset="0"/>
                <a:cs typeface="Arial" charset="0"/>
              </a:rPr>
              <a:t>Information </a:t>
            </a:r>
            <a:r>
              <a:rPr lang="en-US" altLang="ko-KR" dirty="0" smtClean="0">
                <a:latin typeface="Arial" charset="0"/>
                <a:cs typeface="Arial" charset="0"/>
              </a:rPr>
              <a:t>sharing </a:t>
            </a:r>
          </a:p>
          <a:p>
            <a:pPr marL="514350" indent="-514350" eaLnBrk="1" fontAlgn="auto" hangingPunct="1">
              <a:spcAft>
                <a:spcPts val="0"/>
              </a:spcAft>
              <a:buFont typeface="+mj-lt"/>
              <a:buAutoNum type="arabicPeriod"/>
              <a:defRPr/>
            </a:pPr>
            <a:r>
              <a:rPr lang="ko-KR" altLang="en-US" dirty="0" err="1" smtClean="0">
                <a:latin typeface="Arial" charset="0"/>
                <a:cs typeface="Arial" charset="0"/>
              </a:rPr>
              <a:t>협의권</a:t>
            </a:r>
            <a:r>
              <a:rPr lang="ko-KR" altLang="en-US" dirty="0" smtClean="0">
                <a:latin typeface="Arial" charset="0"/>
                <a:cs typeface="Arial" charset="0"/>
              </a:rPr>
              <a:t> 및 노동자 경영참가 </a:t>
            </a:r>
            <a:r>
              <a:rPr lang="en-US" altLang="ko-KR" dirty="0" smtClean="0">
                <a:latin typeface="Arial" charset="0"/>
                <a:cs typeface="Arial" charset="0"/>
              </a:rPr>
              <a:t>Consultation </a:t>
            </a:r>
            <a:r>
              <a:rPr lang="en-US" altLang="ko-KR" dirty="0" smtClean="0">
                <a:latin typeface="Arial" charset="0"/>
                <a:cs typeface="Arial" charset="0"/>
              </a:rPr>
              <a:t>right</a:t>
            </a:r>
          </a:p>
          <a:p>
            <a:pPr marL="514350" indent="-514350" eaLnBrk="1" fontAlgn="auto" hangingPunct="1">
              <a:spcAft>
                <a:spcPts val="0"/>
              </a:spcAft>
              <a:buFont typeface="+mj-lt"/>
              <a:buAutoNum type="arabicPeriod"/>
              <a:defRPr/>
            </a:pPr>
            <a:r>
              <a:rPr lang="ko-KR" altLang="en-US" dirty="0" smtClean="0">
                <a:latin typeface="Arial" charset="0"/>
                <a:cs typeface="Arial" charset="0"/>
              </a:rPr>
              <a:t>직업훈련 및 숙련개발 </a:t>
            </a:r>
            <a:r>
              <a:rPr lang="en-US" altLang="ko-KR" dirty="0" smtClean="0">
                <a:latin typeface="Arial" charset="0"/>
                <a:cs typeface="Arial" charset="0"/>
              </a:rPr>
              <a:t>Job </a:t>
            </a:r>
            <a:r>
              <a:rPr lang="en-US" altLang="ko-KR" dirty="0" smtClean="0">
                <a:latin typeface="Arial" charset="0"/>
                <a:cs typeface="Arial" charset="0"/>
              </a:rPr>
              <a:t>training / skill development</a:t>
            </a:r>
            <a:endParaRPr lang="en-GB" altLang="ko-KR" dirty="0" smtClean="0"/>
          </a:p>
        </p:txBody>
      </p:sp>
      <p:sp>
        <p:nvSpPr>
          <p:cNvPr id="5" name="슬라이드 번호 개체 틀 4"/>
          <p:cNvSpPr>
            <a:spLocks noGrp="1"/>
          </p:cNvSpPr>
          <p:nvPr>
            <p:ph type="sldNum" sz="quarter" idx="12"/>
          </p:nvPr>
        </p:nvSpPr>
        <p:spPr/>
        <p:txBody>
          <a:bodyPr/>
          <a:lstStyle/>
          <a:p>
            <a:pPr>
              <a:defRPr/>
            </a:pPr>
            <a:fld id="{AD98A9B5-4703-4699-A7A6-5FA918F84013}" type="slidenum">
              <a:rPr lang="en-US" altLang="ko-KR" smtClean="0"/>
              <a:pPr>
                <a:defRPr/>
              </a:pPr>
              <a:t>57</a:t>
            </a:fld>
            <a:endParaRPr lang="en-US" altLang="ko-K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제목 1"/>
          <p:cNvSpPr>
            <a:spLocks noGrp="1"/>
          </p:cNvSpPr>
          <p:nvPr>
            <p:ph type="title"/>
          </p:nvPr>
        </p:nvSpPr>
        <p:spPr/>
        <p:txBody>
          <a:bodyPr/>
          <a:lstStyle/>
          <a:p>
            <a:pPr eaLnBrk="1" hangingPunct="1"/>
            <a:r>
              <a:rPr lang="ko-KR" altLang="en-US" sz="3200" b="1" dirty="0" smtClean="0">
                <a:latin typeface="Arial" charset="0"/>
                <a:cs typeface="Arial" charset="0"/>
              </a:rPr>
              <a:t>국제기준의 활용</a:t>
            </a:r>
            <a:endParaRPr lang="ko-KR" altLang="en-US" sz="3200" b="1" dirty="0" smtClean="0">
              <a:latin typeface="Arial" charset="0"/>
              <a:cs typeface="Arial" charset="0"/>
            </a:endParaRPr>
          </a:p>
        </p:txBody>
      </p:sp>
      <p:sp>
        <p:nvSpPr>
          <p:cNvPr id="70659" name="내용 개체 틀 2"/>
          <p:cNvSpPr>
            <a:spLocks noGrp="1"/>
          </p:cNvSpPr>
          <p:nvPr>
            <p:ph idx="1"/>
          </p:nvPr>
        </p:nvSpPr>
        <p:spPr>
          <a:xfrm>
            <a:off x="457200" y="1385888"/>
            <a:ext cx="8229600" cy="4829175"/>
          </a:xfrm>
        </p:spPr>
        <p:txBody>
          <a:bodyPr/>
          <a:lstStyle/>
          <a:p>
            <a:pPr eaLnBrk="1" hangingPunct="1"/>
            <a:r>
              <a:rPr lang="ko-KR" altLang="en-US" sz="2400" dirty="0" smtClean="0">
                <a:latin typeface="Arial" charset="0"/>
                <a:cs typeface="Arial" charset="0"/>
              </a:rPr>
              <a:t>국제기구들</a:t>
            </a:r>
            <a:r>
              <a:rPr lang="en-US" altLang="ko-KR" sz="2400" dirty="0" smtClean="0">
                <a:latin typeface="Arial" charset="0"/>
                <a:cs typeface="Arial" charset="0"/>
              </a:rPr>
              <a:t> </a:t>
            </a:r>
            <a:r>
              <a:rPr lang="en-US" altLang="ko-KR" sz="2400" dirty="0" smtClean="0">
                <a:latin typeface="Arial" charset="0"/>
                <a:cs typeface="Arial" charset="0"/>
              </a:rPr>
              <a:t>(</a:t>
            </a:r>
            <a:r>
              <a:rPr lang="en-US" altLang="ko-KR" sz="2400" b="1" dirty="0" smtClean="0">
                <a:latin typeface="Arial" charset="0"/>
                <a:cs typeface="Arial" charset="0"/>
              </a:rPr>
              <a:t>ILO, OECD, UN</a:t>
            </a:r>
            <a:r>
              <a:rPr lang="en-US" altLang="ko-KR" sz="2400" dirty="0" smtClean="0">
                <a:latin typeface="Arial" charset="0"/>
                <a:cs typeface="Arial" charset="0"/>
              </a:rPr>
              <a:t>)</a:t>
            </a:r>
            <a:r>
              <a:rPr lang="ko-KR" altLang="en-US" sz="2400" dirty="0" smtClean="0">
                <a:latin typeface="Arial" charset="0"/>
                <a:cs typeface="Arial" charset="0"/>
              </a:rPr>
              <a:t>과 정부가 직접 국제기준에 관여</a:t>
            </a:r>
            <a:r>
              <a:rPr lang="en-US" altLang="ko-KR" sz="2400" dirty="0" smtClean="0">
                <a:latin typeface="Arial" charset="0"/>
                <a:cs typeface="Arial" charset="0"/>
              </a:rPr>
              <a:t>. </a:t>
            </a:r>
            <a:endParaRPr lang="en-US" altLang="ko-KR" sz="2400" dirty="0" smtClean="0">
              <a:latin typeface="Arial" charset="0"/>
              <a:cs typeface="Arial" charset="0"/>
            </a:endParaRPr>
          </a:p>
          <a:p>
            <a:pPr eaLnBrk="1" hangingPunct="1"/>
            <a:r>
              <a:rPr lang="ko-KR" altLang="en-US" sz="2400" dirty="0" smtClean="0">
                <a:latin typeface="Arial" charset="0"/>
                <a:cs typeface="Arial" charset="0"/>
              </a:rPr>
              <a:t>국제기준은 노동자권리</a:t>
            </a:r>
            <a:r>
              <a:rPr lang="en-US" altLang="ko-KR" sz="2400" dirty="0" smtClean="0">
                <a:latin typeface="Arial" charset="0"/>
                <a:cs typeface="Arial" charset="0"/>
              </a:rPr>
              <a:t>, </a:t>
            </a:r>
            <a:r>
              <a:rPr lang="ko-KR" altLang="en-US" sz="2400" dirty="0" smtClean="0">
                <a:latin typeface="Arial" charset="0"/>
                <a:cs typeface="Arial" charset="0"/>
              </a:rPr>
              <a:t>노조활동 자유</a:t>
            </a:r>
            <a:r>
              <a:rPr lang="en-US" altLang="ko-KR" sz="2400" dirty="0" smtClean="0">
                <a:latin typeface="Arial" charset="0"/>
                <a:cs typeface="Arial" charset="0"/>
              </a:rPr>
              <a:t>, </a:t>
            </a:r>
            <a:r>
              <a:rPr lang="ko-KR" altLang="en-US" sz="2400" dirty="0" smtClean="0">
                <a:latin typeface="Arial" charset="0"/>
                <a:cs typeface="Arial" charset="0"/>
              </a:rPr>
              <a:t>단체교섭</a:t>
            </a:r>
            <a:r>
              <a:rPr lang="en-US" altLang="ko-KR" sz="2400" dirty="0" smtClean="0">
                <a:latin typeface="Arial" charset="0"/>
                <a:cs typeface="Arial" charset="0"/>
              </a:rPr>
              <a:t>, </a:t>
            </a:r>
            <a:r>
              <a:rPr lang="ko-KR" altLang="en-US" sz="2400" dirty="0" smtClean="0">
                <a:latin typeface="Arial" charset="0"/>
                <a:cs typeface="Arial" charset="0"/>
              </a:rPr>
              <a:t>노동조건</a:t>
            </a:r>
            <a:r>
              <a:rPr lang="en-US" altLang="ko-KR" sz="2400" dirty="0" smtClean="0">
                <a:latin typeface="Arial" charset="0"/>
                <a:cs typeface="Arial" charset="0"/>
              </a:rPr>
              <a:t>, </a:t>
            </a:r>
            <a:r>
              <a:rPr lang="ko-KR" altLang="en-US" sz="2400" dirty="0" smtClean="0">
                <a:latin typeface="Arial" charset="0"/>
                <a:cs typeface="Arial" charset="0"/>
              </a:rPr>
              <a:t>건강과 안전</a:t>
            </a:r>
            <a:r>
              <a:rPr lang="en-US" altLang="ko-KR" sz="2400" dirty="0" smtClean="0">
                <a:latin typeface="Arial" charset="0"/>
                <a:cs typeface="Arial" charset="0"/>
              </a:rPr>
              <a:t>, </a:t>
            </a:r>
            <a:r>
              <a:rPr lang="ko-KR" altLang="en-US" sz="2400" dirty="0" smtClean="0">
                <a:latin typeface="Arial" charset="0"/>
                <a:cs typeface="Arial" charset="0"/>
              </a:rPr>
              <a:t>정보 공개</a:t>
            </a:r>
            <a:r>
              <a:rPr lang="en-US" altLang="ko-KR" sz="2400" dirty="0" smtClean="0">
                <a:latin typeface="Arial" charset="0"/>
                <a:cs typeface="Arial" charset="0"/>
              </a:rPr>
              <a:t>, </a:t>
            </a:r>
            <a:r>
              <a:rPr lang="ko-KR" altLang="en-US" sz="2400" dirty="0" err="1" smtClean="0">
                <a:latin typeface="Arial" charset="0"/>
                <a:cs typeface="Arial" charset="0"/>
              </a:rPr>
              <a:t>협의권</a:t>
            </a:r>
            <a:r>
              <a:rPr lang="en-US" altLang="ko-KR" sz="2400" dirty="0" smtClean="0">
                <a:latin typeface="Arial" charset="0"/>
                <a:cs typeface="Arial" charset="0"/>
              </a:rPr>
              <a:t>, </a:t>
            </a:r>
            <a:r>
              <a:rPr lang="ko-KR" altLang="en-US" sz="2400" dirty="0" smtClean="0">
                <a:latin typeface="Arial" charset="0"/>
                <a:cs typeface="Arial" charset="0"/>
              </a:rPr>
              <a:t>직업훈련 등을 언급</a:t>
            </a:r>
            <a:r>
              <a:rPr lang="en-US" altLang="ko-KR" sz="2400" dirty="0" smtClean="0">
                <a:latin typeface="Arial" charset="0"/>
                <a:cs typeface="Arial" charset="0"/>
              </a:rPr>
              <a:t> . </a:t>
            </a:r>
            <a:endParaRPr lang="en-US" altLang="ko-KR" sz="2400" dirty="0" smtClean="0">
              <a:latin typeface="Arial" charset="0"/>
              <a:cs typeface="Arial" charset="0"/>
            </a:endParaRPr>
          </a:p>
          <a:p>
            <a:pPr eaLnBrk="1" hangingPunct="1"/>
            <a:r>
              <a:rPr lang="ko-KR" altLang="en-US" sz="2400" dirty="0" smtClean="0">
                <a:latin typeface="Arial" charset="0"/>
                <a:cs typeface="Arial" charset="0"/>
              </a:rPr>
              <a:t>사용자 및 정부와의 사회적 대화를 위한 의제 혹은 주제</a:t>
            </a:r>
            <a:endParaRPr lang="en-US" altLang="ko-KR" sz="2400" dirty="0" smtClean="0">
              <a:latin typeface="Arial" charset="0"/>
              <a:cs typeface="Arial" charset="0"/>
            </a:endParaRPr>
          </a:p>
          <a:p>
            <a:pPr eaLnBrk="1" hangingPunct="1"/>
            <a:r>
              <a:rPr lang="ko-KR" altLang="en-US" sz="2400" dirty="0" smtClean="0">
                <a:latin typeface="Arial" charset="0"/>
                <a:cs typeface="Arial" charset="0"/>
              </a:rPr>
              <a:t>단체교섭의 의제</a:t>
            </a:r>
            <a:endParaRPr lang="en-US" altLang="ko-KR" sz="2400" dirty="0" smtClean="0">
              <a:latin typeface="Arial" charset="0"/>
              <a:cs typeface="Arial" charset="0"/>
            </a:endParaRPr>
          </a:p>
          <a:p>
            <a:pPr eaLnBrk="1" hangingPunct="1"/>
            <a:r>
              <a:rPr lang="ko-KR" altLang="en-US" sz="2400" dirty="0" smtClean="0">
                <a:latin typeface="Arial" charset="0"/>
                <a:cs typeface="Arial" charset="0"/>
              </a:rPr>
              <a:t>단체협약의 내용</a:t>
            </a:r>
            <a:endParaRPr lang="en-US" altLang="ko-KR" sz="2400" dirty="0" smtClean="0">
              <a:latin typeface="Arial" charset="0"/>
              <a:cs typeface="Arial" charset="0"/>
            </a:endParaRPr>
          </a:p>
          <a:p>
            <a:pPr eaLnBrk="1" hangingPunct="1"/>
            <a:r>
              <a:rPr lang="ko-KR" altLang="en-US" sz="2400" dirty="0" smtClean="0">
                <a:latin typeface="Arial" charset="0"/>
                <a:cs typeface="Arial" charset="0"/>
              </a:rPr>
              <a:t>기업의 사회적 책임</a:t>
            </a:r>
            <a:r>
              <a:rPr lang="en-US" altLang="ko-KR" sz="2400" dirty="0" smtClean="0">
                <a:latin typeface="Arial" charset="0"/>
                <a:cs typeface="Arial" charset="0"/>
              </a:rPr>
              <a:t>CSR</a:t>
            </a:r>
            <a:r>
              <a:rPr lang="ko-KR" altLang="en-US" sz="2400" dirty="0" smtClean="0">
                <a:latin typeface="Arial" charset="0"/>
                <a:cs typeface="Arial" charset="0"/>
              </a:rPr>
              <a:t>의 출발점</a:t>
            </a:r>
            <a:endParaRPr lang="en-US" altLang="ko-KR" sz="2400" dirty="0" smtClean="0">
              <a:latin typeface="Arial" charset="0"/>
              <a:cs typeface="Arial" charset="0"/>
            </a:endParaRPr>
          </a:p>
          <a:p>
            <a:pPr eaLnBrk="1" hangingPunct="1"/>
            <a:endParaRPr lang="ko-KR" altLang="en-US" sz="1000" dirty="0" smtClean="0"/>
          </a:p>
        </p:txBody>
      </p:sp>
      <p:sp>
        <p:nvSpPr>
          <p:cNvPr id="4" name="슬라이드 번호 개체 틀 3"/>
          <p:cNvSpPr>
            <a:spLocks noGrp="1"/>
          </p:cNvSpPr>
          <p:nvPr>
            <p:ph type="sldNum" sz="quarter" idx="12"/>
          </p:nvPr>
        </p:nvSpPr>
        <p:spPr/>
        <p:txBody>
          <a:bodyPr/>
          <a:lstStyle/>
          <a:p>
            <a:pPr>
              <a:defRPr/>
            </a:pPr>
            <a:fld id="{3F9D60A8-C243-44EA-A55B-38D1F58C3D7E}" type="slidenum">
              <a:rPr lang="en-US" altLang="ko-KR" smtClean="0"/>
              <a:pPr>
                <a:defRPr/>
              </a:pPr>
              <a:t>58</a:t>
            </a:fld>
            <a:endParaRPr lang="en-US" altLang="ko-K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Oval 2"/>
          <p:cNvSpPr>
            <a:spLocks noChangeArrowheads="1"/>
          </p:cNvSpPr>
          <p:nvPr/>
        </p:nvSpPr>
        <p:spPr bwMode="auto">
          <a:xfrm>
            <a:off x="539750" y="1484313"/>
            <a:ext cx="6696075" cy="3889375"/>
          </a:xfrm>
          <a:prstGeom prst="ellipse">
            <a:avLst/>
          </a:prstGeom>
          <a:solidFill>
            <a:srgbClr val="FFCC66"/>
          </a:solidFill>
          <a:ln w="34925">
            <a:solidFill>
              <a:schemeClr val="bg1"/>
            </a:solidFill>
            <a:round/>
            <a:headEnd/>
            <a:tailEnd/>
          </a:ln>
        </p:spPr>
        <p:txBody>
          <a:bodyPr wrap="none" anchor="ctr"/>
          <a:lstStyle/>
          <a:p>
            <a:endParaRPr lang="ko-KR" altLang="en-US"/>
          </a:p>
        </p:txBody>
      </p:sp>
      <p:sp>
        <p:nvSpPr>
          <p:cNvPr id="1028" name="Text Box 3"/>
          <p:cNvSpPr txBox="1">
            <a:spLocks noChangeArrowheads="1"/>
          </p:cNvSpPr>
          <p:nvPr/>
        </p:nvSpPr>
        <p:spPr bwMode="auto">
          <a:xfrm>
            <a:off x="6659563" y="2060575"/>
            <a:ext cx="1744662" cy="336550"/>
          </a:xfrm>
          <a:prstGeom prst="rect">
            <a:avLst/>
          </a:prstGeom>
          <a:noFill/>
          <a:ln w="12700">
            <a:noFill/>
            <a:miter lim="800000"/>
            <a:headEnd/>
            <a:tailEnd/>
          </a:ln>
        </p:spPr>
        <p:txBody>
          <a:bodyPr anchor="ctr">
            <a:spAutoFit/>
          </a:bodyPr>
          <a:lstStyle/>
          <a:p>
            <a:pPr algn="ctr" eaLnBrk="0" hangingPunct="0">
              <a:spcBef>
                <a:spcPct val="50000"/>
              </a:spcBef>
            </a:pPr>
            <a:r>
              <a:rPr lang="en-GB" altLang="ko-KR" sz="1600" b="1">
                <a:solidFill>
                  <a:srgbClr val="000000"/>
                </a:solidFill>
                <a:latin typeface="Arial" charset="0"/>
              </a:rPr>
              <a:t>Human Rights</a:t>
            </a:r>
            <a:endParaRPr lang="en-GB" altLang="ko-KR" sz="2400">
              <a:solidFill>
                <a:srgbClr val="000000"/>
              </a:solidFill>
              <a:latin typeface="Times New Roman" pitchFamily="18" charset="0"/>
            </a:endParaRPr>
          </a:p>
        </p:txBody>
      </p:sp>
      <p:sp>
        <p:nvSpPr>
          <p:cNvPr id="1029" name="Text Box 4"/>
          <p:cNvSpPr txBox="1">
            <a:spLocks noChangeArrowheads="1"/>
          </p:cNvSpPr>
          <p:nvPr/>
        </p:nvSpPr>
        <p:spPr bwMode="auto">
          <a:xfrm>
            <a:off x="7164388" y="4076700"/>
            <a:ext cx="1098550" cy="703263"/>
          </a:xfrm>
          <a:prstGeom prst="rect">
            <a:avLst/>
          </a:prstGeom>
          <a:noFill/>
          <a:ln w="12700">
            <a:noFill/>
            <a:miter lim="800000"/>
            <a:headEnd/>
            <a:tailEnd/>
          </a:ln>
        </p:spPr>
        <p:txBody>
          <a:bodyPr wrap="none" anchor="ctr">
            <a:spAutoFit/>
          </a:bodyPr>
          <a:lstStyle/>
          <a:p>
            <a:pPr algn="ctr" eaLnBrk="0" hangingPunct="0">
              <a:spcBef>
                <a:spcPct val="50000"/>
              </a:spcBef>
            </a:pPr>
            <a:r>
              <a:rPr lang="en-GB" altLang="ko-KR" sz="1600" b="1">
                <a:solidFill>
                  <a:srgbClr val="000000"/>
                </a:solidFill>
                <a:latin typeface="Arial" charset="0"/>
              </a:rPr>
              <a:t>Equitable</a:t>
            </a:r>
          </a:p>
          <a:p>
            <a:pPr algn="ctr" eaLnBrk="0" hangingPunct="0">
              <a:spcBef>
                <a:spcPct val="50000"/>
              </a:spcBef>
            </a:pPr>
            <a:r>
              <a:rPr lang="fr-BE" altLang="ko-KR" sz="1600" b="1">
                <a:solidFill>
                  <a:srgbClr val="000000"/>
                </a:solidFill>
                <a:latin typeface="Arial" charset="0"/>
              </a:rPr>
              <a:t>Trade</a:t>
            </a:r>
            <a:endParaRPr lang="en-GB" altLang="ko-KR" sz="1600">
              <a:solidFill>
                <a:srgbClr val="000000"/>
              </a:solidFill>
              <a:latin typeface="Arial" charset="0"/>
            </a:endParaRPr>
          </a:p>
        </p:txBody>
      </p:sp>
      <p:sp>
        <p:nvSpPr>
          <p:cNvPr id="1030" name="Oval 5"/>
          <p:cNvSpPr>
            <a:spLocks noChangeArrowheads="1"/>
          </p:cNvSpPr>
          <p:nvPr/>
        </p:nvSpPr>
        <p:spPr bwMode="auto">
          <a:xfrm>
            <a:off x="539750" y="2093913"/>
            <a:ext cx="4876800" cy="2667000"/>
          </a:xfrm>
          <a:prstGeom prst="ellipse">
            <a:avLst/>
          </a:prstGeom>
          <a:solidFill>
            <a:srgbClr val="C0C0C0">
              <a:alpha val="50195"/>
            </a:srgbClr>
          </a:solidFill>
          <a:ln w="12700">
            <a:solidFill>
              <a:schemeClr val="bg1"/>
            </a:solidFill>
            <a:round/>
            <a:headEnd/>
            <a:tailEnd/>
          </a:ln>
        </p:spPr>
        <p:txBody>
          <a:bodyPr wrap="none" anchor="ctr"/>
          <a:lstStyle/>
          <a:p>
            <a:pPr algn="r" eaLnBrk="0" hangingPunct="0">
              <a:spcBef>
                <a:spcPct val="35000"/>
              </a:spcBef>
            </a:pPr>
            <a:endParaRPr lang="en-US" altLang="ko-KR" sz="1600">
              <a:solidFill>
                <a:srgbClr val="000000"/>
              </a:solidFill>
              <a:latin typeface="Arial" charset="0"/>
            </a:endParaRPr>
          </a:p>
        </p:txBody>
      </p:sp>
      <p:sp>
        <p:nvSpPr>
          <p:cNvPr id="1031" name="Text Box 6"/>
          <p:cNvSpPr txBox="1">
            <a:spLocks noChangeArrowheads="1"/>
          </p:cNvSpPr>
          <p:nvPr/>
        </p:nvSpPr>
        <p:spPr bwMode="auto">
          <a:xfrm>
            <a:off x="3929063" y="1773238"/>
            <a:ext cx="3000375" cy="3662362"/>
          </a:xfrm>
          <a:prstGeom prst="rect">
            <a:avLst/>
          </a:prstGeom>
          <a:noFill/>
          <a:ln w="12700">
            <a:noFill/>
            <a:miter lim="800000"/>
            <a:headEnd/>
            <a:tailEnd/>
          </a:ln>
        </p:spPr>
        <p:txBody>
          <a:bodyPr anchor="ctr">
            <a:spAutoFit/>
          </a:bodyPr>
          <a:lstStyle/>
          <a:p>
            <a:pPr algn="ctr" eaLnBrk="0" hangingPunct="0">
              <a:spcBef>
                <a:spcPct val="50000"/>
              </a:spcBef>
            </a:pPr>
            <a:r>
              <a:rPr lang="en-GB" altLang="ko-KR" sz="1600" b="1">
                <a:solidFill>
                  <a:srgbClr val="000000"/>
                </a:solidFill>
                <a:latin typeface="Arial" charset="0"/>
              </a:rPr>
              <a:t>Job Training</a:t>
            </a:r>
          </a:p>
          <a:p>
            <a:pPr algn="ctr" eaLnBrk="0" hangingPunct="0">
              <a:spcBef>
                <a:spcPct val="50000"/>
              </a:spcBef>
            </a:pPr>
            <a:r>
              <a:rPr lang="fr-BE" altLang="ko-KR" sz="1600" b="1">
                <a:solidFill>
                  <a:srgbClr val="000000"/>
                </a:solidFill>
                <a:latin typeface="Arial" charset="0"/>
              </a:rPr>
              <a:t>Discrimination</a:t>
            </a:r>
          </a:p>
          <a:p>
            <a:pPr algn="ctr" eaLnBrk="0" hangingPunct="0">
              <a:spcBef>
                <a:spcPct val="50000"/>
              </a:spcBef>
            </a:pPr>
            <a:r>
              <a:rPr lang="fr-BE" altLang="ko-KR" sz="1600" b="1">
                <a:solidFill>
                  <a:srgbClr val="000000"/>
                </a:solidFill>
                <a:latin typeface="Arial" charset="0"/>
              </a:rPr>
              <a:t>Equal opportunities</a:t>
            </a:r>
          </a:p>
          <a:p>
            <a:pPr algn="ctr" eaLnBrk="0" hangingPunct="0">
              <a:spcBef>
                <a:spcPct val="50000"/>
              </a:spcBef>
            </a:pPr>
            <a:r>
              <a:rPr lang="fr-BE" altLang="ko-KR" sz="1600" b="1">
                <a:solidFill>
                  <a:srgbClr val="000000"/>
                </a:solidFill>
                <a:latin typeface="Arial" charset="0"/>
              </a:rPr>
              <a:t>Contractors</a:t>
            </a:r>
          </a:p>
          <a:p>
            <a:pPr algn="ctr" eaLnBrk="0" hangingPunct="0">
              <a:spcBef>
                <a:spcPct val="50000"/>
              </a:spcBef>
            </a:pPr>
            <a:r>
              <a:rPr lang="fr-BE" altLang="ko-KR" sz="1600" b="1">
                <a:solidFill>
                  <a:srgbClr val="000000"/>
                </a:solidFill>
                <a:latin typeface="Arial" charset="0"/>
              </a:rPr>
              <a:t>Health &amp; safety</a:t>
            </a:r>
          </a:p>
          <a:p>
            <a:pPr algn="ctr" eaLnBrk="0" hangingPunct="0">
              <a:spcBef>
                <a:spcPct val="50000"/>
              </a:spcBef>
            </a:pPr>
            <a:r>
              <a:rPr lang="fr-BE" altLang="ko-KR" sz="1600" b="1">
                <a:solidFill>
                  <a:srgbClr val="000000"/>
                </a:solidFill>
                <a:latin typeface="Arial" charset="0"/>
              </a:rPr>
              <a:t>Contract &amp; agency workrers</a:t>
            </a:r>
          </a:p>
          <a:p>
            <a:pPr algn="ctr" eaLnBrk="0" hangingPunct="0">
              <a:spcBef>
                <a:spcPct val="50000"/>
              </a:spcBef>
            </a:pPr>
            <a:r>
              <a:rPr lang="fr-BE" altLang="ko-KR" sz="1600" b="1">
                <a:solidFill>
                  <a:srgbClr val="000000"/>
                </a:solidFill>
                <a:latin typeface="Arial" charset="0"/>
              </a:rPr>
              <a:t>Management of Change</a:t>
            </a:r>
          </a:p>
          <a:p>
            <a:pPr algn="ctr" eaLnBrk="0" hangingPunct="0">
              <a:spcBef>
                <a:spcPct val="50000"/>
              </a:spcBef>
            </a:pPr>
            <a:r>
              <a:rPr lang="fr-BE" altLang="ko-KR" sz="1600" b="1">
                <a:solidFill>
                  <a:srgbClr val="000000"/>
                </a:solidFill>
                <a:latin typeface="Arial" charset="0"/>
              </a:rPr>
              <a:t>Restructuring</a:t>
            </a:r>
          </a:p>
          <a:p>
            <a:pPr algn="ctr" eaLnBrk="0" hangingPunct="0">
              <a:spcBef>
                <a:spcPct val="50000"/>
              </a:spcBef>
            </a:pPr>
            <a:r>
              <a:rPr lang="en-US" altLang="ko-KR" sz="1600" b="1">
                <a:solidFill>
                  <a:srgbClr val="000000"/>
                </a:solidFill>
                <a:latin typeface="Arial" charset="0"/>
              </a:rPr>
              <a:t>Privatization</a:t>
            </a:r>
          </a:p>
          <a:p>
            <a:pPr algn="ctr" eaLnBrk="0" hangingPunct="0">
              <a:spcBef>
                <a:spcPct val="50000"/>
              </a:spcBef>
            </a:pPr>
            <a:r>
              <a:rPr lang="en-US" altLang="ko-KR" sz="1600" b="1">
                <a:solidFill>
                  <a:srgbClr val="000000"/>
                </a:solidFill>
                <a:latin typeface="Arial" charset="0"/>
              </a:rPr>
              <a:t>Economic policy</a:t>
            </a:r>
            <a:endParaRPr lang="en-GB" altLang="ko-KR" sz="1600">
              <a:solidFill>
                <a:srgbClr val="000000"/>
              </a:solidFill>
              <a:latin typeface="Arial" charset="0"/>
            </a:endParaRPr>
          </a:p>
        </p:txBody>
      </p:sp>
      <p:sp>
        <p:nvSpPr>
          <p:cNvPr id="1032" name="Rectangle 7"/>
          <p:cNvSpPr>
            <a:spLocks noGrp="1" noChangeArrowheads="1"/>
          </p:cNvSpPr>
          <p:nvPr>
            <p:ph type="title"/>
          </p:nvPr>
        </p:nvSpPr>
        <p:spPr>
          <a:xfrm>
            <a:off x="323850" y="188913"/>
            <a:ext cx="8569325" cy="588962"/>
          </a:xfrm>
          <a:noFill/>
        </p:spPr>
        <p:txBody>
          <a:bodyPr/>
          <a:lstStyle/>
          <a:p>
            <a:pPr eaLnBrk="1" hangingPunct="1"/>
            <a:r>
              <a:rPr lang="ko-KR" altLang="en-US" sz="3200" b="1" dirty="0" smtClean="0">
                <a:solidFill>
                  <a:srgbClr val="000000"/>
                </a:solidFill>
              </a:rPr>
              <a:t>노사관계</a:t>
            </a:r>
            <a:r>
              <a:rPr lang="en-US" altLang="ko-KR" sz="3200" b="1" dirty="0" smtClean="0">
                <a:solidFill>
                  <a:srgbClr val="000000"/>
                </a:solidFill>
              </a:rPr>
              <a:t>/</a:t>
            </a:r>
            <a:r>
              <a:rPr lang="ko-KR" altLang="en-US" sz="3200" b="1" dirty="0" smtClean="0">
                <a:solidFill>
                  <a:srgbClr val="000000"/>
                </a:solidFill>
              </a:rPr>
              <a:t>단체교섭</a:t>
            </a:r>
            <a:r>
              <a:rPr lang="en-US" altLang="ko-KR" sz="3200" b="1" dirty="0" smtClean="0">
                <a:solidFill>
                  <a:srgbClr val="000000"/>
                </a:solidFill>
              </a:rPr>
              <a:t>/</a:t>
            </a:r>
            <a:r>
              <a:rPr lang="ko-KR" altLang="en-US" sz="3200" b="1" dirty="0" smtClean="0">
                <a:solidFill>
                  <a:srgbClr val="000000"/>
                </a:solidFill>
              </a:rPr>
              <a:t>사회적 대화의 영역</a:t>
            </a:r>
            <a:endParaRPr lang="en-GB" altLang="ko-KR" sz="2400" b="1" dirty="0" smtClean="0">
              <a:solidFill>
                <a:srgbClr val="000000"/>
              </a:solidFill>
              <a:ea typeface="굴림" charset="-127"/>
            </a:endParaRPr>
          </a:p>
        </p:txBody>
      </p:sp>
      <p:sp>
        <p:nvSpPr>
          <p:cNvPr id="1033" name="Oval 8"/>
          <p:cNvSpPr>
            <a:spLocks noChangeArrowheads="1"/>
          </p:cNvSpPr>
          <p:nvPr/>
        </p:nvSpPr>
        <p:spPr bwMode="auto">
          <a:xfrm>
            <a:off x="539750" y="836613"/>
            <a:ext cx="8353425" cy="5256212"/>
          </a:xfrm>
          <a:prstGeom prst="ellipse">
            <a:avLst/>
          </a:prstGeom>
          <a:noFill/>
          <a:ln w="34925">
            <a:solidFill>
              <a:schemeClr val="bg1"/>
            </a:solidFill>
            <a:round/>
            <a:headEnd/>
            <a:tailEnd/>
          </a:ln>
        </p:spPr>
        <p:txBody>
          <a:bodyPr wrap="none" anchor="ctr"/>
          <a:lstStyle/>
          <a:p>
            <a:endParaRPr lang="ko-KR" altLang="en-US"/>
          </a:p>
        </p:txBody>
      </p:sp>
      <p:sp>
        <p:nvSpPr>
          <p:cNvPr id="1034" name="Oval 9"/>
          <p:cNvSpPr>
            <a:spLocks noChangeArrowheads="1"/>
          </p:cNvSpPr>
          <p:nvPr/>
        </p:nvSpPr>
        <p:spPr bwMode="auto">
          <a:xfrm>
            <a:off x="539750" y="2492375"/>
            <a:ext cx="3175000" cy="1908175"/>
          </a:xfrm>
          <a:prstGeom prst="ellipse">
            <a:avLst/>
          </a:prstGeom>
          <a:solidFill>
            <a:srgbClr val="C0C0C0">
              <a:alpha val="50195"/>
            </a:srgbClr>
          </a:solidFill>
          <a:ln w="12700">
            <a:solidFill>
              <a:schemeClr val="bg1"/>
            </a:solidFill>
            <a:round/>
            <a:headEnd/>
            <a:tailEnd/>
          </a:ln>
        </p:spPr>
        <p:txBody>
          <a:bodyPr wrap="none" anchor="ctr"/>
          <a:lstStyle/>
          <a:p>
            <a:pPr algn="ctr" eaLnBrk="0" hangingPunct="0">
              <a:spcBef>
                <a:spcPct val="35000"/>
              </a:spcBef>
            </a:pPr>
            <a:r>
              <a:rPr lang="en-US" altLang="ko-KR" sz="1600">
                <a:solidFill>
                  <a:srgbClr val="000000"/>
                </a:solidFill>
                <a:latin typeface="Arial" charset="0"/>
              </a:rPr>
              <a:t>Wages</a:t>
            </a:r>
          </a:p>
          <a:p>
            <a:pPr algn="ctr" eaLnBrk="0" hangingPunct="0">
              <a:spcBef>
                <a:spcPct val="35000"/>
              </a:spcBef>
            </a:pPr>
            <a:r>
              <a:rPr lang="en-US" altLang="ko-KR" sz="1600">
                <a:solidFill>
                  <a:srgbClr val="000000"/>
                </a:solidFill>
                <a:latin typeface="Arial" charset="0"/>
              </a:rPr>
              <a:t>Working time</a:t>
            </a:r>
          </a:p>
        </p:txBody>
      </p:sp>
      <p:sp>
        <p:nvSpPr>
          <p:cNvPr id="1035" name="Line 12"/>
          <p:cNvSpPr>
            <a:spLocks noChangeShapeType="1"/>
          </p:cNvSpPr>
          <p:nvPr/>
        </p:nvSpPr>
        <p:spPr bwMode="auto">
          <a:xfrm>
            <a:off x="3348038" y="4292600"/>
            <a:ext cx="0" cy="2376488"/>
          </a:xfrm>
          <a:prstGeom prst="line">
            <a:avLst/>
          </a:prstGeom>
          <a:noFill/>
          <a:ln w="9525">
            <a:solidFill>
              <a:schemeClr val="tx1"/>
            </a:solidFill>
            <a:prstDash val="dashDot"/>
            <a:round/>
            <a:headEnd/>
            <a:tailEnd/>
          </a:ln>
        </p:spPr>
        <p:txBody>
          <a:bodyPr/>
          <a:lstStyle/>
          <a:p>
            <a:endParaRPr lang="ko-KR" altLang="en-US"/>
          </a:p>
        </p:txBody>
      </p:sp>
      <p:sp>
        <p:nvSpPr>
          <p:cNvPr id="1036" name="Line 13"/>
          <p:cNvSpPr>
            <a:spLocks noChangeShapeType="1"/>
          </p:cNvSpPr>
          <p:nvPr/>
        </p:nvSpPr>
        <p:spPr bwMode="auto">
          <a:xfrm>
            <a:off x="5292725" y="5084763"/>
            <a:ext cx="0" cy="1584325"/>
          </a:xfrm>
          <a:prstGeom prst="line">
            <a:avLst/>
          </a:prstGeom>
          <a:noFill/>
          <a:ln w="9525">
            <a:solidFill>
              <a:schemeClr val="tx1"/>
            </a:solidFill>
            <a:prstDash val="dashDot"/>
            <a:round/>
            <a:headEnd/>
            <a:tailEnd/>
          </a:ln>
        </p:spPr>
        <p:txBody>
          <a:bodyPr/>
          <a:lstStyle/>
          <a:p>
            <a:endParaRPr lang="ko-KR" altLang="en-US"/>
          </a:p>
        </p:txBody>
      </p:sp>
      <p:sp>
        <p:nvSpPr>
          <p:cNvPr id="1037" name="Line 14"/>
          <p:cNvSpPr>
            <a:spLocks noChangeShapeType="1"/>
          </p:cNvSpPr>
          <p:nvPr/>
        </p:nvSpPr>
        <p:spPr bwMode="auto">
          <a:xfrm>
            <a:off x="7164388" y="5589588"/>
            <a:ext cx="0" cy="1079500"/>
          </a:xfrm>
          <a:prstGeom prst="line">
            <a:avLst/>
          </a:prstGeom>
          <a:noFill/>
          <a:ln w="9525">
            <a:solidFill>
              <a:schemeClr val="tx1"/>
            </a:solidFill>
            <a:prstDash val="dashDot"/>
            <a:round/>
            <a:headEnd/>
            <a:tailEnd/>
          </a:ln>
        </p:spPr>
        <p:txBody>
          <a:bodyPr/>
          <a:lstStyle/>
          <a:p>
            <a:endParaRPr lang="ko-KR" altLang="en-US"/>
          </a:p>
        </p:txBody>
      </p:sp>
      <p:sp>
        <p:nvSpPr>
          <p:cNvPr id="1038" name="Text Box 15"/>
          <p:cNvSpPr txBox="1">
            <a:spLocks noChangeArrowheads="1"/>
          </p:cNvSpPr>
          <p:nvPr/>
        </p:nvSpPr>
        <p:spPr bwMode="auto">
          <a:xfrm>
            <a:off x="857250" y="6086475"/>
            <a:ext cx="2346325" cy="646331"/>
          </a:xfrm>
          <a:prstGeom prst="rect">
            <a:avLst/>
          </a:prstGeom>
          <a:noFill/>
          <a:ln w="9525">
            <a:noFill/>
            <a:miter lim="800000"/>
            <a:headEnd/>
            <a:tailEnd/>
          </a:ln>
        </p:spPr>
        <p:txBody>
          <a:bodyPr>
            <a:spAutoFit/>
          </a:bodyPr>
          <a:lstStyle/>
          <a:p>
            <a:pPr>
              <a:spcBef>
                <a:spcPct val="50000"/>
              </a:spcBef>
            </a:pPr>
            <a:r>
              <a:rPr lang="ko-KR" altLang="en-US" dirty="0" smtClean="0">
                <a:solidFill>
                  <a:srgbClr val="000000"/>
                </a:solidFill>
                <a:latin typeface="Arial" charset="0"/>
              </a:rPr>
              <a:t>현장</a:t>
            </a:r>
            <a:r>
              <a:rPr lang="en-US" altLang="ko-KR" dirty="0" smtClean="0">
                <a:solidFill>
                  <a:srgbClr val="000000"/>
                </a:solidFill>
                <a:latin typeface="Arial" charset="0"/>
              </a:rPr>
              <a:t>/</a:t>
            </a:r>
            <a:r>
              <a:rPr lang="ko-KR" altLang="en-US" dirty="0" smtClean="0">
                <a:solidFill>
                  <a:srgbClr val="000000"/>
                </a:solidFill>
                <a:latin typeface="Arial" charset="0"/>
              </a:rPr>
              <a:t>사업장</a:t>
            </a:r>
            <a:r>
              <a:rPr lang="fr-BE" altLang="ko-KR" dirty="0" smtClean="0">
                <a:solidFill>
                  <a:srgbClr val="000000"/>
                </a:solidFill>
                <a:latin typeface="Arial" charset="0"/>
              </a:rPr>
              <a:t>Company/workplace</a:t>
            </a:r>
            <a:endParaRPr lang="en-GB" altLang="ko-KR" dirty="0">
              <a:solidFill>
                <a:srgbClr val="000000"/>
              </a:solidFill>
              <a:latin typeface="Arial" charset="0"/>
            </a:endParaRPr>
          </a:p>
        </p:txBody>
      </p:sp>
      <p:sp>
        <p:nvSpPr>
          <p:cNvPr id="1039" name="Text Box 16"/>
          <p:cNvSpPr txBox="1">
            <a:spLocks noChangeArrowheads="1"/>
          </p:cNvSpPr>
          <p:nvPr/>
        </p:nvSpPr>
        <p:spPr bwMode="auto">
          <a:xfrm>
            <a:off x="3779838" y="6086475"/>
            <a:ext cx="1223962" cy="646331"/>
          </a:xfrm>
          <a:prstGeom prst="rect">
            <a:avLst/>
          </a:prstGeom>
          <a:noFill/>
          <a:ln w="9525">
            <a:noFill/>
            <a:miter lim="800000"/>
            <a:headEnd/>
            <a:tailEnd/>
          </a:ln>
        </p:spPr>
        <p:txBody>
          <a:bodyPr>
            <a:spAutoFit/>
          </a:bodyPr>
          <a:lstStyle/>
          <a:p>
            <a:pPr>
              <a:spcBef>
                <a:spcPct val="50000"/>
              </a:spcBef>
            </a:pPr>
            <a:r>
              <a:rPr lang="ko-KR" altLang="en-US" dirty="0" smtClean="0">
                <a:solidFill>
                  <a:srgbClr val="000000"/>
                </a:solidFill>
                <a:latin typeface="Arial" charset="0"/>
              </a:rPr>
              <a:t>산업</a:t>
            </a:r>
            <a:r>
              <a:rPr lang="fr-BE" altLang="ko-KR" dirty="0" smtClean="0">
                <a:solidFill>
                  <a:srgbClr val="000000"/>
                </a:solidFill>
                <a:latin typeface="Arial" charset="0"/>
              </a:rPr>
              <a:t>Industrial</a:t>
            </a:r>
            <a:endParaRPr lang="en-GB" altLang="ko-KR" dirty="0">
              <a:solidFill>
                <a:srgbClr val="000000"/>
              </a:solidFill>
              <a:latin typeface="Arial" charset="0"/>
            </a:endParaRPr>
          </a:p>
        </p:txBody>
      </p:sp>
      <p:sp>
        <p:nvSpPr>
          <p:cNvPr id="1040" name="Text Box 17"/>
          <p:cNvSpPr txBox="1">
            <a:spLocks noChangeArrowheads="1"/>
          </p:cNvSpPr>
          <p:nvPr/>
        </p:nvSpPr>
        <p:spPr bwMode="auto">
          <a:xfrm>
            <a:off x="5724525" y="6086475"/>
            <a:ext cx="1223963" cy="646331"/>
          </a:xfrm>
          <a:prstGeom prst="rect">
            <a:avLst/>
          </a:prstGeom>
          <a:noFill/>
          <a:ln w="9525">
            <a:noFill/>
            <a:miter lim="800000"/>
            <a:headEnd/>
            <a:tailEnd/>
          </a:ln>
        </p:spPr>
        <p:txBody>
          <a:bodyPr>
            <a:spAutoFit/>
          </a:bodyPr>
          <a:lstStyle/>
          <a:p>
            <a:pPr>
              <a:spcBef>
                <a:spcPct val="50000"/>
              </a:spcBef>
            </a:pPr>
            <a:r>
              <a:rPr lang="ko-KR" altLang="en-US" dirty="0" smtClean="0">
                <a:solidFill>
                  <a:srgbClr val="000000"/>
                </a:solidFill>
                <a:latin typeface="Arial" charset="0"/>
              </a:rPr>
              <a:t>전국</a:t>
            </a:r>
            <a:r>
              <a:rPr lang="fr-BE" altLang="ko-KR" dirty="0" smtClean="0">
                <a:solidFill>
                  <a:srgbClr val="000000"/>
                </a:solidFill>
                <a:latin typeface="Arial" charset="0"/>
              </a:rPr>
              <a:t>National</a:t>
            </a:r>
            <a:endParaRPr lang="en-GB" altLang="ko-KR" dirty="0">
              <a:solidFill>
                <a:srgbClr val="000000"/>
              </a:solidFill>
              <a:latin typeface="Arial" charset="0"/>
            </a:endParaRPr>
          </a:p>
        </p:txBody>
      </p:sp>
      <p:sp>
        <p:nvSpPr>
          <p:cNvPr id="1041" name="Text Box 18"/>
          <p:cNvSpPr txBox="1">
            <a:spLocks noChangeArrowheads="1"/>
          </p:cNvSpPr>
          <p:nvPr/>
        </p:nvSpPr>
        <p:spPr bwMode="auto">
          <a:xfrm>
            <a:off x="7380288" y="6086475"/>
            <a:ext cx="1477962" cy="646331"/>
          </a:xfrm>
          <a:prstGeom prst="rect">
            <a:avLst/>
          </a:prstGeom>
          <a:noFill/>
          <a:ln w="9525">
            <a:noFill/>
            <a:miter lim="800000"/>
            <a:headEnd/>
            <a:tailEnd/>
          </a:ln>
        </p:spPr>
        <p:txBody>
          <a:bodyPr>
            <a:spAutoFit/>
          </a:bodyPr>
          <a:lstStyle/>
          <a:p>
            <a:pPr>
              <a:spcBef>
                <a:spcPct val="50000"/>
              </a:spcBef>
            </a:pPr>
            <a:r>
              <a:rPr lang="ko-KR" altLang="en-US" dirty="0" smtClean="0">
                <a:solidFill>
                  <a:srgbClr val="000000"/>
                </a:solidFill>
                <a:latin typeface="Arial" charset="0"/>
              </a:rPr>
              <a:t>국제</a:t>
            </a:r>
            <a:r>
              <a:rPr lang="fr-BE" altLang="ko-KR" dirty="0" smtClean="0">
                <a:solidFill>
                  <a:srgbClr val="000000"/>
                </a:solidFill>
                <a:latin typeface="Arial" charset="0"/>
              </a:rPr>
              <a:t>International</a:t>
            </a:r>
            <a:endParaRPr lang="en-GB" altLang="ko-KR" dirty="0">
              <a:solidFill>
                <a:srgbClr val="000000"/>
              </a:solidFill>
              <a:latin typeface="Arial" charset="0"/>
            </a:endParaRPr>
          </a:p>
        </p:txBody>
      </p:sp>
      <p:sp>
        <p:nvSpPr>
          <p:cNvPr id="1042" name="Text Box 19"/>
          <p:cNvSpPr txBox="1">
            <a:spLocks noChangeArrowheads="1"/>
          </p:cNvSpPr>
          <p:nvPr/>
        </p:nvSpPr>
        <p:spPr bwMode="auto">
          <a:xfrm>
            <a:off x="7235825" y="3141663"/>
            <a:ext cx="1744663" cy="336550"/>
          </a:xfrm>
          <a:prstGeom prst="rect">
            <a:avLst/>
          </a:prstGeom>
          <a:noFill/>
          <a:ln w="12700">
            <a:noFill/>
            <a:miter lim="800000"/>
            <a:headEnd/>
            <a:tailEnd/>
          </a:ln>
        </p:spPr>
        <p:txBody>
          <a:bodyPr anchor="ctr">
            <a:spAutoFit/>
          </a:bodyPr>
          <a:lstStyle/>
          <a:p>
            <a:pPr algn="ctr" eaLnBrk="0" hangingPunct="0">
              <a:spcBef>
                <a:spcPct val="50000"/>
              </a:spcBef>
            </a:pPr>
            <a:r>
              <a:rPr lang="en-GB" altLang="ko-KR" sz="1600" b="1">
                <a:solidFill>
                  <a:srgbClr val="000000"/>
                </a:solidFill>
                <a:latin typeface="Arial" charset="0"/>
              </a:rPr>
              <a:t>CSR</a:t>
            </a:r>
            <a:endParaRPr lang="en-GB" altLang="ko-KR" sz="240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ko-KR" b="1" dirty="0" smtClean="0">
                <a:latin typeface="Arial" charset="0"/>
              </a:rPr>
              <a:t>ILO</a:t>
            </a:r>
            <a:r>
              <a:rPr lang="ko-KR" altLang="en-US" b="1" dirty="0" smtClean="0">
                <a:latin typeface="Arial" charset="0"/>
              </a:rPr>
              <a:t>란</a:t>
            </a:r>
            <a:r>
              <a:rPr lang="en-US" altLang="ko-KR" b="1" dirty="0" smtClean="0">
                <a:latin typeface="Arial" charset="0"/>
              </a:rPr>
              <a:t>?</a:t>
            </a:r>
            <a:endParaRPr lang="en-US" altLang="ko-KR" b="1" dirty="0" smtClean="0">
              <a:latin typeface="Arial" charset="0"/>
            </a:endParaRPr>
          </a:p>
        </p:txBody>
      </p:sp>
      <p:sp>
        <p:nvSpPr>
          <p:cNvPr id="11267" name="Rectangle 3"/>
          <p:cNvSpPr>
            <a:spLocks noGrp="1" noChangeArrowheads="1"/>
          </p:cNvSpPr>
          <p:nvPr>
            <p:ph idx="1"/>
          </p:nvPr>
        </p:nvSpPr>
        <p:spPr>
          <a:xfrm>
            <a:off x="457200" y="1600200"/>
            <a:ext cx="7900988" cy="4525963"/>
          </a:xfrm>
        </p:spPr>
        <p:txBody>
          <a:bodyPr/>
          <a:lstStyle/>
          <a:p>
            <a:pPr eaLnBrk="1" hangingPunct="1"/>
            <a:r>
              <a:rPr lang="ko-KR" altLang="en-US" sz="2800" dirty="0" smtClean="0">
                <a:latin typeface="Arial" charset="0"/>
              </a:rPr>
              <a:t>국제노동기구 </a:t>
            </a:r>
            <a:r>
              <a:rPr lang="en-US" altLang="ko-KR" sz="2800" dirty="0" smtClean="0">
                <a:latin typeface="Arial" charset="0"/>
              </a:rPr>
              <a:t>International </a:t>
            </a:r>
            <a:r>
              <a:rPr lang="en-US" altLang="ko-KR" sz="2800" dirty="0" smtClean="0">
                <a:latin typeface="Arial" charset="0"/>
              </a:rPr>
              <a:t>Labor </a:t>
            </a:r>
            <a:r>
              <a:rPr lang="en-US" altLang="ko-KR" sz="2800" dirty="0" smtClean="0">
                <a:latin typeface="Arial" charset="0"/>
              </a:rPr>
              <a:t>Organization </a:t>
            </a:r>
            <a:endParaRPr lang="en-US" altLang="ko-KR" sz="2800" dirty="0" smtClean="0">
              <a:latin typeface="Arial" charset="0"/>
            </a:endParaRPr>
          </a:p>
          <a:p>
            <a:pPr eaLnBrk="1" hangingPunct="1"/>
            <a:r>
              <a:rPr lang="en-US" altLang="ko-KR" sz="2800" dirty="0" smtClean="0">
                <a:latin typeface="Arial" charset="0"/>
              </a:rPr>
              <a:t>UN </a:t>
            </a:r>
            <a:r>
              <a:rPr lang="ko-KR" altLang="en-US" sz="2800" dirty="0" smtClean="0">
                <a:latin typeface="Arial" charset="0"/>
              </a:rPr>
              <a:t>산하 노동문제 전문기관</a:t>
            </a:r>
            <a:endParaRPr lang="en-US" altLang="ko-KR" sz="2800" dirty="0" smtClean="0">
              <a:latin typeface="Arial" charset="0"/>
            </a:endParaRPr>
          </a:p>
          <a:p>
            <a:pPr eaLnBrk="1" hangingPunct="1"/>
            <a:r>
              <a:rPr lang="en-US" altLang="ko-KR" sz="2800" dirty="0" smtClean="0">
                <a:latin typeface="Arial" charset="0"/>
              </a:rPr>
              <a:t>1919</a:t>
            </a:r>
            <a:r>
              <a:rPr lang="ko-KR" altLang="en-US" sz="2800" dirty="0" smtClean="0">
                <a:latin typeface="Arial" charset="0"/>
              </a:rPr>
              <a:t>년 설립</a:t>
            </a:r>
            <a:endParaRPr lang="en-US" altLang="ko-KR" sz="2800" dirty="0" smtClean="0">
              <a:latin typeface="Arial" charset="0"/>
            </a:endParaRPr>
          </a:p>
          <a:p>
            <a:pPr eaLnBrk="1" hangingPunct="1"/>
            <a:r>
              <a:rPr lang="ko-KR" altLang="en-US" sz="2800" dirty="0" smtClean="0">
                <a:latin typeface="Arial" charset="0"/>
              </a:rPr>
              <a:t>대등한 사회적 파트너로서 </a:t>
            </a:r>
            <a:r>
              <a:rPr lang="en-US" altLang="ko-KR" sz="2800" dirty="0" smtClean="0">
                <a:latin typeface="Arial" charset="0"/>
              </a:rPr>
              <a:t>3</a:t>
            </a:r>
            <a:r>
              <a:rPr lang="ko-KR" altLang="en-US" sz="2800" dirty="0" smtClean="0">
                <a:latin typeface="Arial" charset="0"/>
              </a:rPr>
              <a:t>자주의 구조</a:t>
            </a:r>
            <a:endParaRPr lang="en-US" altLang="ko-KR" sz="2800" dirty="0" smtClean="0">
              <a:latin typeface="Arial" charset="0"/>
            </a:endParaRPr>
          </a:p>
          <a:p>
            <a:pPr lvl="1" eaLnBrk="1" hangingPunct="1"/>
            <a:r>
              <a:rPr lang="ko-KR" altLang="en-US" sz="2400" dirty="0" smtClean="0">
                <a:latin typeface="Arial" charset="0"/>
              </a:rPr>
              <a:t>노동자</a:t>
            </a:r>
            <a:r>
              <a:rPr lang="en-US" altLang="ko-KR" sz="2400" dirty="0" smtClean="0">
                <a:latin typeface="Arial" charset="0"/>
              </a:rPr>
              <a:t>, </a:t>
            </a:r>
            <a:r>
              <a:rPr lang="ko-KR" altLang="en-US" sz="2400" dirty="0" smtClean="0">
                <a:latin typeface="Arial" charset="0"/>
              </a:rPr>
              <a:t>사용자</a:t>
            </a:r>
            <a:r>
              <a:rPr lang="en-US" altLang="ko-KR" sz="2400" dirty="0" smtClean="0">
                <a:latin typeface="Arial" charset="0"/>
              </a:rPr>
              <a:t>, </a:t>
            </a:r>
            <a:r>
              <a:rPr lang="ko-KR" altLang="en-US" sz="2400" dirty="0" smtClean="0">
                <a:latin typeface="Arial" charset="0"/>
              </a:rPr>
              <a:t>정부</a:t>
            </a:r>
            <a:r>
              <a:rPr lang="en-US" altLang="ko-KR" sz="2400" dirty="0" smtClean="0">
                <a:latin typeface="Arial" charset="0"/>
              </a:rPr>
              <a:t> </a:t>
            </a:r>
            <a:endParaRPr lang="en-US" altLang="ko-KR" sz="2400" dirty="0" smtClean="0">
              <a:latin typeface="Arial" charset="0"/>
            </a:endParaRPr>
          </a:p>
          <a:p>
            <a:pPr eaLnBrk="1" hangingPunct="1"/>
            <a:r>
              <a:rPr lang="en-US" altLang="ko-KR" sz="2800" dirty="0" smtClean="0">
                <a:latin typeface="Arial" charset="0"/>
              </a:rPr>
              <a:t>185</a:t>
            </a:r>
            <a:r>
              <a:rPr lang="ko-KR" altLang="en-US" sz="2800" dirty="0" smtClean="0">
                <a:latin typeface="Arial" charset="0"/>
              </a:rPr>
              <a:t>개 회원국</a:t>
            </a:r>
            <a:r>
              <a:rPr lang="en-US" altLang="ko-KR" sz="2800" dirty="0" smtClean="0">
                <a:latin typeface="Arial" charset="0"/>
              </a:rPr>
              <a:t> </a:t>
            </a:r>
            <a:endParaRPr lang="en-US" altLang="ko-KR" sz="2800" dirty="0" smtClean="0">
              <a:latin typeface="Arial" charset="0"/>
            </a:endParaRPr>
          </a:p>
          <a:p>
            <a:pPr eaLnBrk="1" hangingPunct="1"/>
            <a:r>
              <a:rPr lang="ko-KR" altLang="en-US" sz="2800" dirty="0" smtClean="0">
                <a:latin typeface="Arial" charset="0"/>
              </a:rPr>
              <a:t>매년 </a:t>
            </a:r>
            <a:r>
              <a:rPr lang="en-US" altLang="ko-KR" sz="2800" dirty="0" smtClean="0">
                <a:latin typeface="Arial" charset="0"/>
              </a:rPr>
              <a:t>6</a:t>
            </a:r>
            <a:r>
              <a:rPr lang="ko-KR" altLang="en-US" sz="2800" dirty="0" smtClean="0">
                <a:latin typeface="Arial" charset="0"/>
              </a:rPr>
              <a:t>월 </a:t>
            </a:r>
            <a:r>
              <a:rPr lang="en-US" altLang="ko-KR" sz="2800" dirty="0" smtClean="0">
                <a:latin typeface="Arial" charset="0"/>
              </a:rPr>
              <a:t>ILO </a:t>
            </a:r>
            <a:r>
              <a:rPr lang="ko-KR" altLang="en-US" sz="2800" dirty="0" smtClean="0">
                <a:latin typeface="Arial" charset="0"/>
              </a:rPr>
              <a:t>세계총회 </a:t>
            </a:r>
            <a:r>
              <a:rPr lang="en-US" altLang="ko-KR" sz="2800" dirty="0" smtClean="0">
                <a:latin typeface="Arial" charset="0"/>
              </a:rPr>
              <a:t>International </a:t>
            </a:r>
            <a:r>
              <a:rPr lang="en-US" altLang="ko-KR" sz="2800" dirty="0" smtClean="0">
                <a:latin typeface="Arial" charset="0"/>
              </a:rPr>
              <a:t>Conference </a:t>
            </a:r>
            <a:r>
              <a:rPr lang="ko-KR" altLang="en-US" sz="2800" dirty="0" smtClean="0">
                <a:latin typeface="Arial" charset="0"/>
              </a:rPr>
              <a:t>개최</a:t>
            </a:r>
            <a:endParaRPr lang="en-US" altLang="ko-KR" sz="2800" dirty="0" smtClean="0">
              <a:latin typeface="Arial" charset="0"/>
            </a:endParaRPr>
          </a:p>
        </p:txBody>
      </p:sp>
      <p:sp>
        <p:nvSpPr>
          <p:cNvPr id="5" name="슬라이드 번호 개체 틀 4"/>
          <p:cNvSpPr>
            <a:spLocks noGrp="1"/>
          </p:cNvSpPr>
          <p:nvPr>
            <p:ph type="sldNum" sz="quarter" idx="12"/>
          </p:nvPr>
        </p:nvSpPr>
        <p:spPr/>
        <p:txBody>
          <a:bodyPr/>
          <a:lstStyle/>
          <a:p>
            <a:pPr>
              <a:defRPr/>
            </a:pPr>
            <a:fld id="{079AF23B-14E5-4715-AF3D-E966E34E4DC2}" type="slidenum">
              <a:rPr lang="en-US" altLang="ko-KR" smtClean="0"/>
              <a:pPr>
                <a:defRPr/>
              </a:pPr>
              <a:t>6</a:t>
            </a:fld>
            <a:endParaRPr lang="en-US" altLang="ko-KR"/>
          </a:p>
        </p:txBody>
      </p:sp>
      <p:pic>
        <p:nvPicPr>
          <p:cNvPr id="6" name="그림 4" descr="ilo.jpg"/>
          <p:cNvPicPr>
            <a:picLocks noChangeAspect="1"/>
          </p:cNvPicPr>
          <p:nvPr/>
        </p:nvPicPr>
        <p:blipFill>
          <a:blip r:embed="rId2" cstate="print"/>
          <a:srcRect/>
          <a:stretch>
            <a:fillRect/>
          </a:stretch>
        </p:blipFill>
        <p:spPr bwMode="auto">
          <a:xfrm>
            <a:off x="251520" y="188640"/>
            <a:ext cx="1247767" cy="9830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제목 3"/>
          <p:cNvSpPr>
            <a:spLocks noGrp="1"/>
          </p:cNvSpPr>
          <p:nvPr>
            <p:ph type="ctrTitle"/>
          </p:nvPr>
        </p:nvSpPr>
        <p:spPr/>
        <p:txBody>
          <a:bodyPr/>
          <a:lstStyle/>
          <a:p>
            <a:pPr eaLnBrk="1" hangingPunct="1"/>
            <a:r>
              <a:rPr lang="en-US" altLang="ko-KR" b="1" smtClean="0">
                <a:latin typeface="Arial" charset="0"/>
                <a:cs typeface="Arial" charset="0"/>
                <a:hlinkClick r:id="rId2"/>
              </a:rPr>
              <a:t/>
            </a:r>
            <a:br>
              <a:rPr lang="en-US" altLang="ko-KR" b="1" smtClean="0">
                <a:latin typeface="Arial" charset="0"/>
                <a:cs typeface="Arial" charset="0"/>
                <a:hlinkClick r:id="rId2"/>
              </a:rPr>
            </a:br>
            <a:r>
              <a:rPr lang="en-US" altLang="ko-KR" b="1" smtClean="0">
                <a:latin typeface="Arial" charset="0"/>
                <a:cs typeface="Arial" charset="0"/>
                <a:hlinkClick r:id="rId2"/>
              </a:rPr>
              <a:t/>
            </a:r>
            <a:br>
              <a:rPr lang="en-US" altLang="ko-KR" b="1" smtClean="0">
                <a:latin typeface="Arial" charset="0"/>
                <a:cs typeface="Arial" charset="0"/>
                <a:hlinkClick r:id="rId2"/>
              </a:rPr>
            </a:br>
            <a:r>
              <a:rPr lang="en-US" altLang="ko-KR" b="1" smtClean="0">
                <a:latin typeface="Arial" charset="0"/>
                <a:cs typeface="Arial" charset="0"/>
                <a:hlinkClick r:id="rId2"/>
              </a:rPr>
              <a:t>Yoon Hyowon</a:t>
            </a:r>
            <a:r>
              <a:rPr lang="en-US" altLang="ko-KR" smtClean="0">
                <a:latin typeface="Arial" charset="0"/>
                <a:cs typeface="Arial" charset="0"/>
                <a:hlinkClick r:id="rId2"/>
              </a:rPr>
              <a:t/>
            </a:r>
            <a:br>
              <a:rPr lang="en-US" altLang="ko-KR" smtClean="0">
                <a:latin typeface="Arial" charset="0"/>
                <a:cs typeface="Arial" charset="0"/>
                <a:hlinkClick r:id="rId2"/>
              </a:rPr>
            </a:br>
            <a:r>
              <a:rPr lang="en-US" altLang="ko-KR" smtClean="0">
                <a:latin typeface="Arial" charset="0"/>
                <a:cs typeface="Arial" charset="0"/>
                <a:hlinkClick r:id="rId2"/>
              </a:rPr>
              <a:t>mobile: (+82) 10 2083 4715</a:t>
            </a:r>
            <a:br>
              <a:rPr lang="en-US" altLang="ko-KR" smtClean="0">
                <a:latin typeface="Arial" charset="0"/>
                <a:cs typeface="Arial" charset="0"/>
                <a:hlinkClick r:id="rId2"/>
              </a:rPr>
            </a:br>
            <a:r>
              <a:rPr lang="en-US" altLang="ko-KR" smtClean="0">
                <a:latin typeface="Arial" charset="0"/>
                <a:cs typeface="Arial" charset="0"/>
                <a:hlinkClick r:id="rId3"/>
              </a:rPr>
              <a:t>industriallyoon@gmail.com</a:t>
            </a:r>
            <a:r>
              <a:rPr lang="en-US" altLang="ko-KR" smtClean="0">
                <a:latin typeface="Arial" charset="0"/>
                <a:cs typeface="Arial" charset="0"/>
              </a:rPr>
              <a:t/>
            </a:r>
            <a:br>
              <a:rPr lang="en-US" altLang="ko-KR" smtClean="0">
                <a:latin typeface="Arial" charset="0"/>
                <a:cs typeface="Arial" charset="0"/>
              </a:rPr>
            </a:br>
            <a:r>
              <a:rPr lang="en-US" altLang="ko-KR" smtClean="0">
                <a:latin typeface="Arial" charset="0"/>
                <a:cs typeface="Arial" charset="0"/>
              </a:rPr>
              <a:t/>
            </a:r>
            <a:br>
              <a:rPr lang="en-US" altLang="ko-KR" smtClean="0">
                <a:latin typeface="Arial" charset="0"/>
                <a:cs typeface="Arial" charset="0"/>
              </a:rPr>
            </a:br>
            <a:endParaRPr lang="en-GB" altLang="ko-KR" smtClean="0">
              <a:latin typeface="Arial" charset="0"/>
              <a:cs typeface="Arial" charset="0"/>
            </a:endParaRPr>
          </a:p>
        </p:txBody>
      </p:sp>
      <p:pic>
        <p:nvPicPr>
          <p:cNvPr id="73731" name="Picture 5" descr="ICEM2007congress_logo"/>
          <p:cNvPicPr>
            <a:picLocks noChangeAspect="1" noChangeArrowheads="1"/>
          </p:cNvPicPr>
          <p:nvPr/>
        </p:nvPicPr>
        <p:blipFill>
          <a:blip r:embed="rId4" cstate="print"/>
          <a:srcRect/>
          <a:stretch>
            <a:fillRect/>
          </a:stretch>
        </p:blipFill>
        <p:spPr bwMode="auto">
          <a:xfrm>
            <a:off x="7732713" y="5072063"/>
            <a:ext cx="1327150" cy="1741487"/>
          </a:xfrm>
          <a:prstGeom prst="rect">
            <a:avLst/>
          </a:prstGeom>
          <a:noFill/>
          <a:ln w="9525">
            <a:noFill/>
            <a:miter lim="800000"/>
            <a:headEnd/>
            <a:tailEnd/>
          </a:ln>
        </p:spPr>
      </p:pic>
      <p:sp>
        <p:nvSpPr>
          <p:cNvPr id="5" name="슬라이드 번호 개체 틀 4"/>
          <p:cNvSpPr>
            <a:spLocks noGrp="1"/>
          </p:cNvSpPr>
          <p:nvPr>
            <p:ph type="sldNum" sz="quarter" idx="12"/>
          </p:nvPr>
        </p:nvSpPr>
        <p:spPr/>
        <p:txBody>
          <a:bodyPr/>
          <a:lstStyle/>
          <a:p>
            <a:pPr>
              <a:defRPr/>
            </a:pPr>
            <a:fld id="{FE7A6B8F-3ECE-46FB-B90C-CCC41E9F6958}" type="slidenum">
              <a:rPr lang="en-US" altLang="ko-KR" smtClean="0"/>
              <a:pPr>
                <a:defRPr/>
              </a:pPr>
              <a:t>60</a:t>
            </a:fld>
            <a:endParaRPr lang="en-US" altLang="ko-KR"/>
          </a:p>
        </p:txBody>
      </p:sp>
      <p:pic>
        <p:nvPicPr>
          <p:cNvPr id="73733" name="Picture 2" descr="C:\Users\dbl\AppData\Local\Microsoft\Windows\Temporary Internet Files\Content.Outlook\1Q3WQPW5\industri-ALL-LOGO.jpg"/>
          <p:cNvPicPr>
            <a:picLocks noChangeAspect="1" noChangeArrowheads="1"/>
          </p:cNvPicPr>
          <p:nvPr/>
        </p:nvPicPr>
        <p:blipFill>
          <a:blip r:embed="rId5" cstate="print"/>
          <a:srcRect/>
          <a:stretch>
            <a:fillRect/>
          </a:stretch>
        </p:blipFill>
        <p:spPr bwMode="auto">
          <a:xfrm>
            <a:off x="755650" y="476250"/>
            <a:ext cx="1312863" cy="136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ko-KR" b="1" dirty="0" smtClean="0">
                <a:latin typeface="Arial" charset="0"/>
              </a:rPr>
              <a:t>ILO</a:t>
            </a:r>
            <a:r>
              <a:rPr lang="ko-KR" altLang="en-US" b="1" dirty="0" smtClean="0">
                <a:latin typeface="Arial" charset="0"/>
              </a:rPr>
              <a:t>가 하는 일</a:t>
            </a:r>
            <a:endParaRPr lang="en-US" altLang="ko-KR" b="1" dirty="0" smtClean="0">
              <a:latin typeface="Arial" charset="0"/>
            </a:endParaRPr>
          </a:p>
        </p:txBody>
      </p:sp>
      <p:sp>
        <p:nvSpPr>
          <p:cNvPr id="17411" name="Rectangle 3"/>
          <p:cNvSpPr>
            <a:spLocks noGrp="1" noChangeArrowheads="1"/>
          </p:cNvSpPr>
          <p:nvPr>
            <p:ph idx="1"/>
          </p:nvPr>
        </p:nvSpPr>
        <p:spPr/>
        <p:txBody>
          <a:bodyPr rtlCol="0">
            <a:normAutofit/>
          </a:bodyPr>
          <a:lstStyle/>
          <a:p>
            <a:pPr eaLnBrk="1" fontAlgn="auto" hangingPunct="1">
              <a:lnSpc>
                <a:spcPct val="90000"/>
              </a:lnSpc>
              <a:spcAft>
                <a:spcPts val="0"/>
              </a:spcAft>
              <a:buFont typeface="Arial" pitchFamily="34" charset="0"/>
              <a:buChar char="•"/>
              <a:defRPr/>
            </a:pPr>
            <a:r>
              <a:rPr lang="ko-KR" altLang="en-US" dirty="0" smtClean="0">
                <a:latin typeface="Arial" charset="0"/>
              </a:rPr>
              <a:t>노동기본권을 정하는 </a:t>
            </a:r>
            <a:r>
              <a:rPr lang="ko-KR" altLang="en-US" b="1" dirty="0" smtClean="0">
                <a:latin typeface="Arial" charset="0"/>
              </a:rPr>
              <a:t>국제노동법</a:t>
            </a:r>
            <a:r>
              <a:rPr lang="ko-KR" altLang="en-US" dirty="0" smtClean="0">
                <a:latin typeface="Arial" charset="0"/>
              </a:rPr>
              <a:t>을 협약과 권고의 형식으로 만드는 역할</a:t>
            </a:r>
            <a:endParaRPr lang="en-US" altLang="ko-KR" dirty="0" smtClean="0">
              <a:latin typeface="Arial" charset="0"/>
            </a:endParaRPr>
          </a:p>
          <a:p>
            <a:pPr eaLnBrk="1" fontAlgn="auto" hangingPunct="1">
              <a:lnSpc>
                <a:spcPct val="90000"/>
              </a:lnSpc>
              <a:spcAft>
                <a:spcPts val="0"/>
              </a:spcAft>
              <a:buFont typeface="Arial" pitchFamily="34" charset="0"/>
              <a:buChar char="•"/>
              <a:defRPr/>
            </a:pPr>
            <a:r>
              <a:rPr lang="en-US" altLang="ko-KR" b="1" dirty="0" smtClean="0">
                <a:latin typeface="Arial" charset="0"/>
              </a:rPr>
              <a:t>Conventions: </a:t>
            </a:r>
            <a:r>
              <a:rPr lang="en-US" altLang="ko-KR" dirty="0" smtClean="0">
                <a:latin typeface="Arial" charset="0"/>
              </a:rPr>
              <a:t>legally binding international treaties ratified by member countries</a:t>
            </a:r>
          </a:p>
          <a:p>
            <a:pPr eaLnBrk="1" fontAlgn="auto" hangingPunct="1">
              <a:lnSpc>
                <a:spcPct val="90000"/>
              </a:lnSpc>
              <a:spcAft>
                <a:spcPts val="0"/>
              </a:spcAft>
              <a:buFont typeface="Arial" pitchFamily="34" charset="0"/>
              <a:buChar char="•"/>
              <a:defRPr/>
            </a:pPr>
            <a:r>
              <a:rPr lang="en-US" altLang="ko-KR" b="1" dirty="0" smtClean="0">
                <a:latin typeface="Arial" charset="0"/>
              </a:rPr>
              <a:t>Recommendations</a:t>
            </a:r>
            <a:r>
              <a:rPr lang="en-US" altLang="ko-KR" dirty="0" smtClean="0">
                <a:latin typeface="Arial" charset="0"/>
              </a:rPr>
              <a:t>: non-binding guidelines</a:t>
            </a:r>
          </a:p>
          <a:p>
            <a:pPr eaLnBrk="1" fontAlgn="auto" hangingPunct="1">
              <a:lnSpc>
                <a:spcPct val="90000"/>
              </a:lnSpc>
              <a:spcAft>
                <a:spcPts val="0"/>
              </a:spcAft>
              <a:buFont typeface="Arial" pitchFamily="34" charset="0"/>
              <a:buChar char="•"/>
              <a:defRPr/>
            </a:pPr>
            <a:r>
              <a:rPr lang="en-US" altLang="ko-KR" b="1" dirty="0" smtClean="0">
                <a:solidFill>
                  <a:srgbClr val="000000"/>
                </a:solidFill>
                <a:latin typeface="Arial" charset="0"/>
              </a:rPr>
              <a:t>189</a:t>
            </a:r>
            <a:r>
              <a:rPr lang="ko-KR" altLang="en-US" b="1" dirty="0" smtClean="0">
                <a:solidFill>
                  <a:srgbClr val="000000"/>
                </a:solidFill>
                <a:latin typeface="Arial" charset="0"/>
              </a:rPr>
              <a:t>개 협약과</a:t>
            </a:r>
            <a:r>
              <a:rPr lang="en-US" altLang="ko-KR" dirty="0" smtClean="0">
                <a:latin typeface="Arial" charset="0"/>
              </a:rPr>
              <a:t> </a:t>
            </a:r>
            <a:r>
              <a:rPr lang="en-US" altLang="ko-KR" b="1" dirty="0" smtClean="0">
                <a:latin typeface="Arial" charset="0"/>
              </a:rPr>
              <a:t>201</a:t>
            </a:r>
            <a:r>
              <a:rPr lang="ko-KR" altLang="en-US" b="1" dirty="0" smtClean="0">
                <a:latin typeface="Arial" charset="0"/>
              </a:rPr>
              <a:t>개 권고</a:t>
            </a:r>
            <a:endParaRPr lang="en-US" altLang="ko-KR" dirty="0" smtClean="0">
              <a:latin typeface="Arial" charset="0"/>
            </a:endParaRPr>
          </a:p>
          <a:p>
            <a:pPr eaLnBrk="1" fontAlgn="auto" hangingPunct="1">
              <a:lnSpc>
                <a:spcPct val="90000"/>
              </a:lnSpc>
              <a:spcAft>
                <a:spcPts val="0"/>
              </a:spcAft>
              <a:buFont typeface="Arial" pitchFamily="34" charset="0"/>
              <a:buChar char="•"/>
              <a:defRPr/>
            </a:pPr>
            <a:r>
              <a:rPr lang="en-US" altLang="ko-KR" dirty="0" smtClean="0">
                <a:latin typeface="Arial" charset="0"/>
                <a:hlinkClick r:id="rId2"/>
              </a:rPr>
              <a:t>www.ilo.org</a:t>
            </a:r>
            <a:endParaRPr lang="en-US" altLang="ko-KR" dirty="0" smtClean="0">
              <a:latin typeface="Arial" charset="0"/>
            </a:endParaRPr>
          </a:p>
          <a:p>
            <a:pPr eaLnBrk="1" fontAlgn="auto" hangingPunct="1">
              <a:lnSpc>
                <a:spcPct val="90000"/>
              </a:lnSpc>
              <a:spcAft>
                <a:spcPts val="0"/>
              </a:spcAft>
              <a:buFont typeface="Arial" pitchFamily="34" charset="0"/>
              <a:buChar char="•"/>
              <a:defRPr/>
            </a:pPr>
            <a:endParaRPr lang="en-US" altLang="ko-KR" dirty="0" smtClean="0">
              <a:latin typeface="Arial" charset="0"/>
            </a:endParaRPr>
          </a:p>
        </p:txBody>
      </p:sp>
      <p:sp>
        <p:nvSpPr>
          <p:cNvPr id="5" name="슬라이드 번호 개체 틀 4"/>
          <p:cNvSpPr>
            <a:spLocks noGrp="1"/>
          </p:cNvSpPr>
          <p:nvPr>
            <p:ph type="sldNum" sz="quarter" idx="12"/>
          </p:nvPr>
        </p:nvSpPr>
        <p:spPr/>
        <p:txBody>
          <a:bodyPr/>
          <a:lstStyle/>
          <a:p>
            <a:pPr>
              <a:defRPr/>
            </a:pPr>
            <a:fld id="{F414962D-FD68-4B9E-88BD-EAA747A43DFA}" type="slidenum">
              <a:rPr lang="en-US" altLang="ko-KR" smtClean="0"/>
              <a:pPr>
                <a:defRPr/>
              </a:pPr>
              <a:t>7</a:t>
            </a:fld>
            <a:endParaRPr lang="en-US" altLang="ko-KR"/>
          </a:p>
        </p:txBody>
      </p:sp>
      <p:pic>
        <p:nvPicPr>
          <p:cNvPr id="6" name="그림 4" descr="ilo.jpg"/>
          <p:cNvPicPr>
            <a:picLocks noChangeAspect="1"/>
          </p:cNvPicPr>
          <p:nvPr/>
        </p:nvPicPr>
        <p:blipFill>
          <a:blip r:embed="rId3" cstate="print"/>
          <a:srcRect/>
          <a:stretch>
            <a:fillRect/>
          </a:stretch>
        </p:blipFill>
        <p:spPr bwMode="auto">
          <a:xfrm>
            <a:off x="251520" y="188640"/>
            <a:ext cx="1247767" cy="9830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ko-KR" b="1" dirty="0" smtClean="0">
                <a:latin typeface="Arial" charset="0"/>
              </a:rPr>
              <a:t>ILO</a:t>
            </a:r>
            <a:r>
              <a:rPr lang="ko-KR" altLang="en-US" b="1" dirty="0" smtClean="0">
                <a:latin typeface="Arial" charset="0"/>
              </a:rPr>
              <a:t>협약</a:t>
            </a:r>
            <a:endParaRPr lang="en-US" altLang="ko-KR" b="1" dirty="0" smtClean="0">
              <a:latin typeface="Arial" charset="0"/>
            </a:endParaRPr>
          </a:p>
        </p:txBody>
      </p:sp>
      <p:sp>
        <p:nvSpPr>
          <p:cNvPr id="17411" name="Rectangle 3"/>
          <p:cNvSpPr>
            <a:spLocks noGrp="1" noChangeArrowheads="1"/>
          </p:cNvSpPr>
          <p:nvPr>
            <p:ph idx="1"/>
          </p:nvPr>
        </p:nvSpPr>
        <p:spPr/>
        <p:txBody>
          <a:bodyPr rtlCol="0">
            <a:normAutofit/>
          </a:bodyPr>
          <a:lstStyle/>
          <a:p>
            <a:pPr eaLnBrk="1" fontAlgn="auto" hangingPunct="1">
              <a:lnSpc>
                <a:spcPct val="90000"/>
              </a:lnSpc>
              <a:spcAft>
                <a:spcPts val="0"/>
              </a:spcAft>
              <a:buFont typeface="Arial" pitchFamily="34" charset="0"/>
              <a:buChar char="•"/>
              <a:defRPr/>
            </a:pPr>
            <a:r>
              <a:rPr lang="en-US" altLang="ko-KR" dirty="0" smtClean="0">
                <a:latin typeface="Arial" charset="0"/>
              </a:rPr>
              <a:t>ILO</a:t>
            </a:r>
            <a:r>
              <a:rPr lang="ko-KR" altLang="en-US" dirty="0" smtClean="0">
                <a:latin typeface="Arial" charset="0"/>
              </a:rPr>
              <a:t>협약과 권고는 국제노동법 혹은 국제노동기준이다</a:t>
            </a:r>
            <a:r>
              <a:rPr lang="en-US" altLang="ko-KR" dirty="0" smtClean="0">
                <a:latin typeface="Arial" charset="0"/>
              </a:rPr>
              <a:t>.</a:t>
            </a:r>
            <a:endParaRPr lang="en-US" altLang="ko-KR" dirty="0" smtClean="0">
              <a:latin typeface="Arial" charset="0"/>
            </a:endParaRPr>
          </a:p>
          <a:p>
            <a:pPr eaLnBrk="1" fontAlgn="auto" hangingPunct="1">
              <a:lnSpc>
                <a:spcPct val="90000"/>
              </a:lnSpc>
              <a:spcAft>
                <a:spcPts val="0"/>
              </a:spcAft>
              <a:buFont typeface="Arial" pitchFamily="34" charset="0"/>
              <a:buChar char="•"/>
              <a:defRPr/>
            </a:pPr>
            <a:r>
              <a:rPr lang="en-US" altLang="ko-KR" dirty="0" smtClean="0">
                <a:latin typeface="Arial" charset="0"/>
              </a:rPr>
              <a:t>24</a:t>
            </a:r>
            <a:r>
              <a:rPr lang="ko-KR" altLang="en-US" dirty="0" smtClean="0">
                <a:latin typeface="Arial" charset="0"/>
              </a:rPr>
              <a:t>개 영역</a:t>
            </a:r>
            <a:r>
              <a:rPr lang="en-US" altLang="ko-KR" dirty="0" smtClean="0">
                <a:latin typeface="Arial" charset="0"/>
              </a:rPr>
              <a:t>: </a:t>
            </a:r>
            <a:r>
              <a:rPr lang="ko-KR" altLang="en-US" dirty="0" smtClean="0">
                <a:latin typeface="Arial" charset="0"/>
              </a:rPr>
              <a:t>결사의 자유</a:t>
            </a:r>
            <a:r>
              <a:rPr lang="en-US" altLang="ko-KR" dirty="0" smtClean="0">
                <a:latin typeface="Arial" charset="0"/>
              </a:rPr>
              <a:t>, </a:t>
            </a:r>
            <a:r>
              <a:rPr lang="ko-KR" altLang="en-US" dirty="0" smtClean="0">
                <a:latin typeface="Arial" charset="0"/>
              </a:rPr>
              <a:t>단체교섭</a:t>
            </a:r>
            <a:r>
              <a:rPr lang="en-US" altLang="ko-KR" dirty="0" smtClean="0">
                <a:latin typeface="Arial" charset="0"/>
              </a:rPr>
              <a:t>, </a:t>
            </a:r>
            <a:r>
              <a:rPr lang="ko-KR" altLang="en-US" dirty="0" smtClean="0">
                <a:latin typeface="Arial" charset="0"/>
              </a:rPr>
              <a:t>강제노동</a:t>
            </a:r>
            <a:r>
              <a:rPr lang="en-US" altLang="ko-KR" dirty="0" smtClean="0">
                <a:latin typeface="Arial" charset="0"/>
              </a:rPr>
              <a:t>, </a:t>
            </a:r>
            <a:r>
              <a:rPr lang="ko-KR" altLang="en-US" dirty="0" smtClean="0">
                <a:latin typeface="Arial" charset="0"/>
              </a:rPr>
              <a:t>아동노동</a:t>
            </a:r>
            <a:r>
              <a:rPr lang="en-US" altLang="ko-KR" dirty="0" smtClean="0">
                <a:latin typeface="Arial" charset="0"/>
              </a:rPr>
              <a:t>, </a:t>
            </a:r>
            <a:r>
              <a:rPr lang="ko-KR" altLang="en-US" dirty="0" smtClean="0">
                <a:latin typeface="Arial" charset="0"/>
              </a:rPr>
              <a:t>동등대우</a:t>
            </a:r>
            <a:r>
              <a:rPr lang="en-US" altLang="ko-KR" dirty="0" smtClean="0">
                <a:latin typeface="Arial" charset="0"/>
              </a:rPr>
              <a:t>, 3</a:t>
            </a:r>
            <a:r>
              <a:rPr lang="ko-KR" altLang="en-US" dirty="0" smtClean="0">
                <a:latin typeface="Arial" charset="0"/>
              </a:rPr>
              <a:t>자 협의</a:t>
            </a:r>
            <a:r>
              <a:rPr lang="en-US" altLang="ko-KR" dirty="0" smtClean="0">
                <a:latin typeface="Arial" charset="0"/>
              </a:rPr>
              <a:t>, </a:t>
            </a:r>
            <a:r>
              <a:rPr lang="ko-KR" altLang="en-US" dirty="0" smtClean="0">
                <a:latin typeface="Arial" charset="0"/>
              </a:rPr>
              <a:t>노동행정</a:t>
            </a:r>
            <a:r>
              <a:rPr lang="en-US" altLang="ko-KR" dirty="0" smtClean="0">
                <a:latin typeface="Arial" charset="0"/>
              </a:rPr>
              <a:t>, </a:t>
            </a:r>
            <a:r>
              <a:rPr lang="ko-KR" altLang="en-US" dirty="0" smtClean="0">
                <a:latin typeface="Arial" charset="0"/>
              </a:rPr>
              <a:t>노동감독</a:t>
            </a:r>
            <a:r>
              <a:rPr lang="en-US" altLang="ko-KR" dirty="0" smtClean="0">
                <a:latin typeface="Arial" charset="0"/>
              </a:rPr>
              <a:t>, </a:t>
            </a:r>
            <a:r>
              <a:rPr lang="ko-KR" altLang="en-US" dirty="0" smtClean="0">
                <a:latin typeface="Arial" charset="0"/>
              </a:rPr>
              <a:t>고용정책</a:t>
            </a:r>
            <a:r>
              <a:rPr lang="en-US" altLang="ko-KR" dirty="0" smtClean="0">
                <a:latin typeface="Arial" charset="0"/>
              </a:rPr>
              <a:t>, </a:t>
            </a:r>
            <a:r>
              <a:rPr lang="ko-KR" altLang="en-US" dirty="0" smtClean="0">
                <a:latin typeface="Arial" charset="0"/>
              </a:rPr>
              <a:t>일자리 창출</a:t>
            </a:r>
            <a:r>
              <a:rPr lang="en-US" altLang="ko-KR" dirty="0" smtClean="0">
                <a:latin typeface="Arial" charset="0"/>
              </a:rPr>
              <a:t>, </a:t>
            </a:r>
            <a:r>
              <a:rPr lang="ko-KR" altLang="en-US" dirty="0" smtClean="0">
                <a:latin typeface="Arial" charset="0"/>
              </a:rPr>
              <a:t>직업훈련</a:t>
            </a:r>
            <a:r>
              <a:rPr lang="en-US" altLang="ko-KR" dirty="0" smtClean="0">
                <a:latin typeface="Arial" charset="0"/>
              </a:rPr>
              <a:t>, </a:t>
            </a:r>
            <a:r>
              <a:rPr lang="ko-KR" altLang="en-US" dirty="0" smtClean="0">
                <a:latin typeface="Arial" charset="0"/>
              </a:rPr>
              <a:t>고용안정</a:t>
            </a:r>
            <a:r>
              <a:rPr lang="en-US" altLang="ko-KR" dirty="0" smtClean="0">
                <a:latin typeface="Arial" charset="0"/>
              </a:rPr>
              <a:t>, </a:t>
            </a:r>
            <a:r>
              <a:rPr lang="ko-KR" altLang="en-US" dirty="0" smtClean="0">
                <a:latin typeface="Arial" charset="0"/>
              </a:rPr>
              <a:t>사회복지</a:t>
            </a:r>
            <a:r>
              <a:rPr lang="en-US" altLang="ko-KR" dirty="0" smtClean="0">
                <a:latin typeface="Arial" charset="0"/>
              </a:rPr>
              <a:t>, </a:t>
            </a:r>
            <a:r>
              <a:rPr lang="ko-KR" altLang="en-US" dirty="0" smtClean="0">
                <a:latin typeface="Arial" charset="0"/>
              </a:rPr>
              <a:t>임금</a:t>
            </a:r>
            <a:r>
              <a:rPr lang="en-US" altLang="ko-KR" dirty="0" smtClean="0">
                <a:latin typeface="Arial" charset="0"/>
              </a:rPr>
              <a:t>, </a:t>
            </a:r>
            <a:r>
              <a:rPr lang="ko-KR" altLang="en-US" dirty="0" smtClean="0">
                <a:latin typeface="Arial" charset="0"/>
              </a:rPr>
              <a:t>노동시간</a:t>
            </a:r>
            <a:r>
              <a:rPr lang="en-US" altLang="ko-KR" dirty="0" smtClean="0">
                <a:latin typeface="Arial" charset="0"/>
              </a:rPr>
              <a:t>, </a:t>
            </a:r>
            <a:r>
              <a:rPr lang="ko-KR" altLang="en-US" dirty="0" smtClean="0">
                <a:latin typeface="Arial" charset="0"/>
              </a:rPr>
              <a:t>건강과 안전</a:t>
            </a:r>
            <a:r>
              <a:rPr lang="en-US" altLang="ko-KR" dirty="0" smtClean="0">
                <a:latin typeface="Arial" charset="0"/>
              </a:rPr>
              <a:t>, </a:t>
            </a:r>
            <a:r>
              <a:rPr lang="ko-KR" altLang="en-US" dirty="0" smtClean="0">
                <a:latin typeface="Arial" charset="0"/>
              </a:rPr>
              <a:t>파트타임 등</a:t>
            </a:r>
            <a:endParaRPr lang="en-US" altLang="ko-KR" dirty="0" smtClean="0">
              <a:latin typeface="Arial" charset="0"/>
            </a:endParaRPr>
          </a:p>
        </p:txBody>
      </p:sp>
      <p:sp>
        <p:nvSpPr>
          <p:cNvPr id="4" name="슬라이드 번호 개체 틀 3"/>
          <p:cNvSpPr>
            <a:spLocks noGrp="1"/>
          </p:cNvSpPr>
          <p:nvPr>
            <p:ph type="sldNum" sz="quarter" idx="12"/>
          </p:nvPr>
        </p:nvSpPr>
        <p:spPr/>
        <p:txBody>
          <a:bodyPr/>
          <a:lstStyle/>
          <a:p>
            <a:pPr>
              <a:defRPr/>
            </a:pPr>
            <a:fld id="{08DD088E-D921-49C1-97D1-807202B85233}" type="slidenum">
              <a:rPr lang="en-US" altLang="ko-KR" smtClean="0"/>
              <a:pPr>
                <a:defRPr/>
              </a:pPr>
              <a:t>8</a:t>
            </a:fld>
            <a:endParaRPr lang="en-US" altLang="ko-KR"/>
          </a:p>
        </p:txBody>
      </p:sp>
      <p:pic>
        <p:nvPicPr>
          <p:cNvPr id="5" name="그림 4" descr="ilo.jpg"/>
          <p:cNvPicPr>
            <a:picLocks noChangeAspect="1"/>
          </p:cNvPicPr>
          <p:nvPr/>
        </p:nvPicPr>
        <p:blipFill>
          <a:blip r:embed="rId2" cstate="print"/>
          <a:srcRect/>
          <a:stretch>
            <a:fillRect/>
          </a:stretch>
        </p:blipFill>
        <p:spPr bwMode="auto">
          <a:xfrm>
            <a:off x="251520" y="188640"/>
            <a:ext cx="1247767" cy="9830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3"/>
          <p:cNvSpPr>
            <a:spLocks noGrp="1"/>
          </p:cNvSpPr>
          <p:nvPr>
            <p:ph type="title"/>
          </p:nvPr>
        </p:nvSpPr>
        <p:spPr/>
        <p:txBody>
          <a:bodyPr/>
          <a:lstStyle/>
          <a:p>
            <a:r>
              <a:rPr lang="ko-KR" altLang="en-US" sz="4000" b="1" dirty="0" smtClean="0">
                <a:latin typeface="Arial" charset="0"/>
                <a:cs typeface="Arial" charset="0"/>
              </a:rPr>
              <a:t>국가별 비준 현황</a:t>
            </a:r>
            <a:r>
              <a:rPr lang="en-GB" altLang="ko-KR" sz="4000" b="1" dirty="0" smtClean="0">
                <a:latin typeface="Arial" charset="0"/>
                <a:cs typeface="Arial" charset="0"/>
              </a:rPr>
              <a:t> </a:t>
            </a:r>
            <a:r>
              <a:rPr lang="en-GB" altLang="ko-KR" sz="4000" b="1" dirty="0" smtClean="0">
                <a:latin typeface="Arial" charset="0"/>
                <a:cs typeface="Arial" charset="0"/>
              </a:rPr>
              <a:t/>
            </a:r>
            <a:br>
              <a:rPr lang="en-GB" altLang="ko-KR" sz="4000" b="1" dirty="0" smtClean="0">
                <a:latin typeface="Arial" charset="0"/>
                <a:cs typeface="Arial" charset="0"/>
              </a:rPr>
            </a:br>
            <a:r>
              <a:rPr lang="en-GB" altLang="ko-KR" sz="2800" b="1" dirty="0" smtClean="0">
                <a:latin typeface="Arial" charset="0"/>
                <a:cs typeface="Arial" charset="0"/>
              </a:rPr>
              <a:t>(as of 2013 April)</a:t>
            </a:r>
            <a:endParaRPr lang="en-GB" altLang="ko-KR" sz="4000" b="1" dirty="0" smtClean="0">
              <a:latin typeface="Arial" charset="0"/>
              <a:cs typeface="Arial" charset="0"/>
            </a:endParaRPr>
          </a:p>
        </p:txBody>
      </p:sp>
      <p:sp>
        <p:nvSpPr>
          <p:cNvPr id="14339" name="내용 개체 틀 4"/>
          <p:cNvSpPr>
            <a:spLocks noGrp="1"/>
          </p:cNvSpPr>
          <p:nvPr>
            <p:ph sz="half" idx="1"/>
          </p:nvPr>
        </p:nvSpPr>
        <p:spPr>
          <a:xfrm>
            <a:off x="457200" y="1412776"/>
            <a:ext cx="4038600" cy="5069160"/>
          </a:xfrm>
        </p:spPr>
        <p:txBody>
          <a:bodyPr>
            <a:noAutofit/>
          </a:bodyPr>
          <a:lstStyle/>
          <a:p>
            <a:r>
              <a:rPr lang="en-GB" altLang="ko-KR" sz="1600" dirty="0" smtClean="0">
                <a:latin typeface="Arial" charset="0"/>
                <a:cs typeface="Arial" charset="0"/>
              </a:rPr>
              <a:t>India: 43 (4)</a:t>
            </a:r>
          </a:p>
          <a:p>
            <a:r>
              <a:rPr lang="en-GB" altLang="ko-KR" sz="1600" dirty="0" smtClean="0">
                <a:latin typeface="Arial" charset="0"/>
                <a:cs typeface="Arial" charset="0"/>
              </a:rPr>
              <a:t>Indonesia: 18 (8) </a:t>
            </a:r>
          </a:p>
          <a:p>
            <a:r>
              <a:rPr lang="en-GB" altLang="ko-KR" sz="1600" dirty="0" smtClean="0">
                <a:latin typeface="Arial" charset="0"/>
                <a:cs typeface="Arial" charset="0"/>
              </a:rPr>
              <a:t>Malaysia: 16 (6)</a:t>
            </a:r>
          </a:p>
          <a:p>
            <a:r>
              <a:rPr lang="en-GB" altLang="ko-KR" sz="1600" dirty="0" smtClean="0">
                <a:latin typeface="Arial" charset="0"/>
                <a:cs typeface="Arial" charset="0"/>
              </a:rPr>
              <a:t>Thailand: 15 (5)</a:t>
            </a:r>
          </a:p>
          <a:p>
            <a:r>
              <a:rPr lang="en-GB" altLang="ko-KR" sz="1600" dirty="0" smtClean="0">
                <a:latin typeface="Arial" charset="0"/>
                <a:cs typeface="Arial" charset="0"/>
              </a:rPr>
              <a:t>Vietnam: 19 (5)</a:t>
            </a:r>
          </a:p>
          <a:p>
            <a:r>
              <a:rPr lang="en-GB" altLang="ko-KR" sz="1600" dirty="0" smtClean="0">
                <a:latin typeface="Arial" charset="0"/>
                <a:cs typeface="Arial" charset="0"/>
              </a:rPr>
              <a:t>Cambodia 13 (8)</a:t>
            </a:r>
          </a:p>
          <a:p>
            <a:r>
              <a:rPr lang="en-GB" altLang="ko-KR" sz="1600" dirty="0" smtClean="0">
                <a:latin typeface="Arial" charset="0"/>
                <a:cs typeface="Arial" charset="0"/>
              </a:rPr>
              <a:t>Korea: 28 (4)</a:t>
            </a:r>
          </a:p>
          <a:p>
            <a:r>
              <a:rPr lang="en-GB" altLang="ko-KR" sz="1600" dirty="0" smtClean="0">
                <a:latin typeface="Arial" charset="0"/>
                <a:cs typeface="Arial" charset="0"/>
              </a:rPr>
              <a:t>China: 25 (4)</a:t>
            </a:r>
          </a:p>
          <a:p>
            <a:r>
              <a:rPr lang="en-GB" altLang="ko-KR" sz="1600" dirty="0" smtClean="0">
                <a:latin typeface="Arial" charset="0"/>
                <a:cs typeface="Arial" charset="0"/>
              </a:rPr>
              <a:t>Japan: 48 (6)</a:t>
            </a:r>
          </a:p>
          <a:p>
            <a:r>
              <a:rPr lang="en-GB" altLang="ko-KR" sz="1600" dirty="0" smtClean="0">
                <a:latin typeface="Arial" charset="0"/>
                <a:cs typeface="Arial" charset="0"/>
              </a:rPr>
              <a:t>Saudi Arabia: 15 (5)</a:t>
            </a:r>
          </a:p>
          <a:p>
            <a:r>
              <a:rPr lang="en-GB" altLang="ko-KR" sz="1600" dirty="0" smtClean="0">
                <a:latin typeface="Arial" charset="0"/>
                <a:cs typeface="Arial" charset="0"/>
              </a:rPr>
              <a:t>Iraq: 66 (7)</a:t>
            </a:r>
          </a:p>
          <a:p>
            <a:r>
              <a:rPr lang="en-GB" altLang="ko-KR" sz="1600" dirty="0" smtClean="0">
                <a:latin typeface="Arial" charset="0"/>
                <a:cs typeface="Arial" charset="0"/>
              </a:rPr>
              <a:t>Iran: 13 (5)</a:t>
            </a:r>
          </a:p>
          <a:p>
            <a:r>
              <a:rPr lang="en-GB" altLang="ko-KR" sz="1600" dirty="0" smtClean="0">
                <a:latin typeface="Arial" charset="0"/>
                <a:cs typeface="Arial" charset="0"/>
              </a:rPr>
              <a:t>Lebanon: 51 (7)</a:t>
            </a:r>
          </a:p>
          <a:p>
            <a:r>
              <a:rPr lang="en-GB" altLang="ko-KR" sz="1600" dirty="0" smtClean="0">
                <a:latin typeface="Arial" charset="0"/>
                <a:cs typeface="Arial" charset="0"/>
              </a:rPr>
              <a:t>Myanmar: 21 (2)</a:t>
            </a:r>
          </a:p>
          <a:p>
            <a:r>
              <a:rPr lang="en-GB" altLang="ko-KR" sz="1600" dirty="0" smtClean="0">
                <a:latin typeface="Arial" charset="0"/>
                <a:cs typeface="Arial" charset="0"/>
              </a:rPr>
              <a:t>Philippines: 37 (8)</a:t>
            </a:r>
          </a:p>
          <a:p>
            <a:r>
              <a:rPr lang="en-GB" altLang="ko-KR" sz="1600" dirty="0" smtClean="0">
                <a:latin typeface="Arial" charset="0"/>
                <a:cs typeface="Arial" charset="0"/>
              </a:rPr>
              <a:t>Singapore: 27 (6)</a:t>
            </a:r>
          </a:p>
          <a:p>
            <a:r>
              <a:rPr lang="en-GB" altLang="ko-KR" sz="1600" dirty="0" smtClean="0">
                <a:latin typeface="Arial" charset="0"/>
                <a:cs typeface="Arial" charset="0"/>
              </a:rPr>
              <a:t>Sri Lanka: 40 (8)</a:t>
            </a:r>
          </a:p>
          <a:p>
            <a:endParaRPr lang="en-GB" altLang="ko-KR" sz="1100" b="1" dirty="0" smtClean="0">
              <a:latin typeface="Arial" charset="0"/>
              <a:cs typeface="Arial" charset="0"/>
            </a:endParaRPr>
          </a:p>
          <a:p>
            <a:endParaRPr lang="en-GB" altLang="ko-KR" sz="1100" b="1" dirty="0" smtClean="0">
              <a:latin typeface="Arial" charset="0"/>
              <a:cs typeface="Arial" charset="0"/>
            </a:endParaRPr>
          </a:p>
          <a:p>
            <a:endParaRPr lang="en-GB" altLang="ko-KR" sz="1100" dirty="0" smtClean="0">
              <a:latin typeface="Arial" charset="0"/>
              <a:cs typeface="Arial" charset="0"/>
            </a:endParaRPr>
          </a:p>
          <a:p>
            <a:endParaRPr lang="en-GB" altLang="ko-KR" sz="1100" dirty="0" smtClean="0">
              <a:latin typeface="Arial" charset="0"/>
              <a:cs typeface="Arial" charset="0"/>
            </a:endParaRPr>
          </a:p>
        </p:txBody>
      </p:sp>
      <p:sp>
        <p:nvSpPr>
          <p:cNvPr id="14340" name="내용 개체 틀 5"/>
          <p:cNvSpPr>
            <a:spLocks noGrp="1"/>
          </p:cNvSpPr>
          <p:nvPr>
            <p:ph sz="half" idx="2"/>
          </p:nvPr>
        </p:nvSpPr>
        <p:spPr>
          <a:xfrm>
            <a:off x="4429125" y="1581323"/>
            <a:ext cx="4500563" cy="5088037"/>
          </a:xfrm>
        </p:spPr>
        <p:txBody>
          <a:bodyPr>
            <a:normAutofit fontScale="32500" lnSpcReduction="20000"/>
          </a:bodyPr>
          <a:lstStyle/>
          <a:p>
            <a:pPr>
              <a:defRPr/>
            </a:pPr>
            <a:r>
              <a:rPr lang="en-GB" altLang="ko-KR" sz="5000" dirty="0" smtClean="0">
                <a:latin typeface="Arial" charset="0"/>
                <a:cs typeface="Arial" charset="0"/>
              </a:rPr>
              <a:t>Brazil: 96 (7)</a:t>
            </a:r>
          </a:p>
          <a:p>
            <a:pPr>
              <a:defRPr/>
            </a:pPr>
            <a:r>
              <a:rPr lang="en-GB" altLang="ko-KR" sz="5000" dirty="0" smtClean="0">
                <a:latin typeface="Arial" charset="0"/>
                <a:cs typeface="Arial" charset="0"/>
              </a:rPr>
              <a:t>Canada: 34 (6)</a:t>
            </a:r>
          </a:p>
          <a:p>
            <a:pPr>
              <a:defRPr/>
            </a:pPr>
            <a:r>
              <a:rPr lang="en-GB" altLang="ko-KR" sz="5000" dirty="0" smtClean="0">
                <a:latin typeface="Arial" charset="0"/>
                <a:cs typeface="Arial" charset="0"/>
              </a:rPr>
              <a:t>Chile: 61 (8)</a:t>
            </a:r>
          </a:p>
          <a:p>
            <a:pPr>
              <a:defRPr/>
            </a:pPr>
            <a:r>
              <a:rPr lang="en-GB" altLang="ko-KR" sz="5000" dirty="0" smtClean="0">
                <a:latin typeface="Arial" charset="0"/>
                <a:cs typeface="Arial" charset="0"/>
              </a:rPr>
              <a:t>Denmark: 72 (8)</a:t>
            </a:r>
          </a:p>
          <a:p>
            <a:pPr>
              <a:defRPr/>
            </a:pPr>
            <a:r>
              <a:rPr lang="en-GB" altLang="ko-KR" sz="5000" dirty="0" smtClean="0">
                <a:latin typeface="Arial" charset="0"/>
                <a:cs typeface="Arial" charset="0"/>
              </a:rPr>
              <a:t>France: 124 (8)</a:t>
            </a:r>
          </a:p>
          <a:p>
            <a:pPr>
              <a:defRPr/>
            </a:pPr>
            <a:r>
              <a:rPr lang="en-GB" altLang="ko-KR" sz="5000" dirty="0" smtClean="0">
                <a:latin typeface="Arial" charset="0"/>
                <a:cs typeface="Arial" charset="0"/>
              </a:rPr>
              <a:t>Germany: 83 (8)</a:t>
            </a:r>
          </a:p>
          <a:p>
            <a:pPr>
              <a:defRPr/>
            </a:pPr>
            <a:r>
              <a:rPr lang="en-GB" altLang="ko-KR" sz="5000" dirty="0" smtClean="0">
                <a:latin typeface="Arial" charset="0"/>
                <a:cs typeface="Arial" charset="0"/>
              </a:rPr>
              <a:t>Italy: 111 (8)</a:t>
            </a:r>
          </a:p>
          <a:p>
            <a:pPr>
              <a:defRPr/>
            </a:pPr>
            <a:r>
              <a:rPr lang="en-GB" altLang="ko-KR" sz="5000" dirty="0" smtClean="0">
                <a:latin typeface="Arial" charset="0"/>
                <a:cs typeface="Arial" charset="0"/>
              </a:rPr>
              <a:t>Jordan: 24 (7)</a:t>
            </a:r>
          </a:p>
          <a:p>
            <a:pPr>
              <a:defRPr/>
            </a:pPr>
            <a:r>
              <a:rPr lang="en-GB" altLang="ko-KR" sz="5000" dirty="0" smtClean="0">
                <a:latin typeface="Arial" charset="0"/>
                <a:cs typeface="Arial" charset="0"/>
              </a:rPr>
              <a:t>Mexico: 78 (6)</a:t>
            </a:r>
          </a:p>
          <a:p>
            <a:pPr>
              <a:defRPr/>
            </a:pPr>
            <a:r>
              <a:rPr lang="en-GB" altLang="ko-KR" sz="5000" dirty="0" smtClean="0">
                <a:latin typeface="Arial" charset="0"/>
                <a:cs typeface="Arial" charset="0"/>
              </a:rPr>
              <a:t>Netherlands: 106 (8)</a:t>
            </a:r>
          </a:p>
          <a:p>
            <a:pPr>
              <a:defRPr/>
            </a:pPr>
            <a:r>
              <a:rPr lang="en-GB" altLang="ko-KR" sz="5000" dirty="0" smtClean="0">
                <a:latin typeface="Arial" charset="0"/>
                <a:cs typeface="Arial" charset="0"/>
              </a:rPr>
              <a:t>New Zealand: 60 (6)</a:t>
            </a:r>
          </a:p>
          <a:p>
            <a:pPr>
              <a:defRPr/>
            </a:pPr>
            <a:r>
              <a:rPr lang="en-GB" altLang="ko-KR" sz="5000" dirty="0" smtClean="0">
                <a:latin typeface="Arial" charset="0"/>
                <a:cs typeface="Arial" charset="0"/>
              </a:rPr>
              <a:t>Norway: 107 (8)</a:t>
            </a:r>
          </a:p>
          <a:p>
            <a:pPr>
              <a:defRPr/>
            </a:pPr>
            <a:r>
              <a:rPr lang="en-GB" altLang="ko-KR" sz="5000" dirty="0" smtClean="0">
                <a:latin typeface="Arial" charset="0"/>
                <a:cs typeface="Arial" charset="0"/>
              </a:rPr>
              <a:t>Russia: 69 (8)</a:t>
            </a:r>
          </a:p>
          <a:p>
            <a:pPr>
              <a:defRPr/>
            </a:pPr>
            <a:r>
              <a:rPr lang="en-GB" altLang="ko-KR" sz="5000" dirty="0" smtClean="0">
                <a:latin typeface="Arial" charset="0"/>
                <a:cs typeface="Arial" charset="0"/>
              </a:rPr>
              <a:t>South Africa: 23 (8)</a:t>
            </a:r>
          </a:p>
          <a:p>
            <a:pPr>
              <a:defRPr/>
            </a:pPr>
            <a:r>
              <a:rPr lang="en-GB" altLang="ko-KR" sz="5000" dirty="0" smtClean="0">
                <a:latin typeface="Arial" charset="0"/>
                <a:cs typeface="Arial" charset="0"/>
              </a:rPr>
              <a:t>Spain: 133 (8)</a:t>
            </a:r>
          </a:p>
          <a:p>
            <a:pPr>
              <a:defRPr/>
            </a:pPr>
            <a:r>
              <a:rPr lang="en-GB" altLang="ko-KR" sz="5000" dirty="0" smtClean="0">
                <a:latin typeface="Arial" charset="0"/>
                <a:cs typeface="Arial" charset="0"/>
              </a:rPr>
              <a:t>Sweden: 93 (8)</a:t>
            </a:r>
          </a:p>
          <a:p>
            <a:pPr>
              <a:defRPr/>
            </a:pPr>
            <a:r>
              <a:rPr lang="en-GB" altLang="ko-KR" sz="5000" dirty="0" smtClean="0">
                <a:latin typeface="Arial" charset="0"/>
                <a:cs typeface="Arial" charset="0"/>
              </a:rPr>
              <a:t>Switzerland: 58 (8)</a:t>
            </a:r>
            <a:br>
              <a:rPr lang="en-GB" altLang="ko-KR" sz="5000" dirty="0" smtClean="0">
                <a:latin typeface="Arial" charset="0"/>
                <a:cs typeface="Arial" charset="0"/>
              </a:rPr>
            </a:br>
            <a:r>
              <a:rPr lang="en-GB" altLang="ko-KR" sz="5000" dirty="0" smtClean="0">
                <a:latin typeface="Arial" charset="0"/>
                <a:cs typeface="Arial" charset="0"/>
              </a:rPr>
              <a:t>Turkey: 56 (8) </a:t>
            </a:r>
          </a:p>
          <a:p>
            <a:pPr>
              <a:defRPr/>
            </a:pPr>
            <a:r>
              <a:rPr lang="en-GB" altLang="ko-KR" sz="5000" dirty="0" smtClean="0">
                <a:latin typeface="Arial" charset="0"/>
                <a:cs typeface="Arial" charset="0"/>
              </a:rPr>
              <a:t>UK: 86 (8)</a:t>
            </a:r>
          </a:p>
          <a:p>
            <a:pPr>
              <a:defRPr/>
            </a:pPr>
            <a:r>
              <a:rPr lang="en-GB" altLang="ko-KR" sz="5000" dirty="0" smtClean="0">
                <a:latin typeface="Arial" charset="0"/>
                <a:cs typeface="Arial" charset="0"/>
              </a:rPr>
              <a:t>USA: 14 (2)</a:t>
            </a:r>
          </a:p>
          <a:p>
            <a:pPr>
              <a:defRPr/>
            </a:pPr>
            <a:endParaRPr lang="en-GB" altLang="ko-KR" sz="2000" b="1" dirty="0" smtClean="0">
              <a:solidFill>
                <a:srgbClr val="FF0000"/>
              </a:solidFill>
              <a:latin typeface="Arial" charset="0"/>
              <a:cs typeface="Arial" charset="0"/>
            </a:endParaRPr>
          </a:p>
        </p:txBody>
      </p:sp>
      <p:sp>
        <p:nvSpPr>
          <p:cNvPr id="5" name="슬라이드 번호 개체 틀 4"/>
          <p:cNvSpPr>
            <a:spLocks noGrp="1"/>
          </p:cNvSpPr>
          <p:nvPr>
            <p:ph type="sldNum" sz="quarter" idx="12"/>
          </p:nvPr>
        </p:nvSpPr>
        <p:spPr/>
        <p:txBody>
          <a:bodyPr/>
          <a:lstStyle/>
          <a:p>
            <a:pPr>
              <a:defRPr/>
            </a:pPr>
            <a:fld id="{88281442-600B-4693-B33B-685498936D8E}" type="slidenum">
              <a:rPr lang="en-US" altLang="ko-KR" smtClean="0"/>
              <a:pPr>
                <a:defRPr/>
              </a:pPr>
              <a:t>9</a:t>
            </a:fld>
            <a:endParaRPr lang="en-US" altLang="ko-KR"/>
          </a:p>
        </p:txBody>
      </p:sp>
      <p:pic>
        <p:nvPicPr>
          <p:cNvPr id="6" name="그림 4" descr="ilo.jpg"/>
          <p:cNvPicPr>
            <a:picLocks noChangeAspect="1"/>
          </p:cNvPicPr>
          <p:nvPr/>
        </p:nvPicPr>
        <p:blipFill>
          <a:blip r:embed="rId2" cstate="print"/>
          <a:srcRect/>
          <a:stretch>
            <a:fillRect/>
          </a:stretch>
        </p:blipFill>
        <p:spPr bwMode="auto">
          <a:xfrm>
            <a:off x="251520" y="188640"/>
            <a:ext cx="1247767" cy="9830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21150</TotalTime>
  <Words>3059</Words>
  <Application>Microsoft Office PowerPoint</Application>
  <PresentationFormat>화면 슬라이드 쇼(4:3)</PresentationFormat>
  <Paragraphs>506</Paragraphs>
  <Slides>60</Slides>
  <Notes>2</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60</vt:i4>
      </vt:variant>
    </vt:vector>
  </HeadingPairs>
  <TitlesOfParts>
    <vt:vector size="68" baseType="lpstr">
      <vt:lpstr>굴림</vt:lpstr>
      <vt:lpstr>Arial</vt:lpstr>
      <vt:lpstr>맑은 고딕</vt:lpstr>
      <vt:lpstr>Wingdings</vt:lpstr>
      <vt:lpstr>Arial Black</vt:lpstr>
      <vt:lpstr>Arial Unicode MS</vt:lpstr>
      <vt:lpstr>Times New Roman</vt:lpstr>
      <vt:lpstr>Office 테마</vt:lpstr>
      <vt:lpstr>노조간부를 위한 국제기준</vt:lpstr>
      <vt:lpstr>사회적 대화란?</vt:lpstr>
      <vt:lpstr>사회적 대화의 결과물들</vt:lpstr>
      <vt:lpstr>노조간부가 알아야 할 국제기준</vt:lpstr>
      <vt:lpstr>ILO 핵심노동기준</vt:lpstr>
      <vt:lpstr>ILO란?</vt:lpstr>
      <vt:lpstr>ILO가 하는 일</vt:lpstr>
      <vt:lpstr>ILO협약</vt:lpstr>
      <vt:lpstr>국가별 비준 현황  (as of 2013 April)</vt:lpstr>
      <vt:lpstr>ILO핵심노동기준</vt:lpstr>
      <vt:lpstr>ILO 기본협약   Fundamental Conventions</vt:lpstr>
      <vt:lpstr>ILO 핵심노동기준 Core Labor Standards</vt:lpstr>
      <vt:lpstr>결사의 자유 Freedom of Association</vt:lpstr>
      <vt:lpstr>결사의 자유 Freedom of Association</vt:lpstr>
      <vt:lpstr>단체교섭권The Right to Collective Bargaining</vt:lpstr>
      <vt:lpstr> 단체교섭권 The Right to Collective Bargaining</vt:lpstr>
      <vt:lpstr>아동노동 금지 No Child Labor</vt:lpstr>
      <vt:lpstr>강제노동 금지Forced Labor</vt:lpstr>
      <vt:lpstr>차별금지 No Discrimination</vt:lpstr>
      <vt:lpstr>Ratification by Country</vt:lpstr>
      <vt:lpstr>OECD 다국적기업 가이드라인Guidelines for Multinational Enterprises</vt:lpstr>
      <vt:lpstr>OECD란?</vt:lpstr>
      <vt:lpstr>OECD Guidelines for MNCs</vt:lpstr>
      <vt:lpstr>OECD Guidelines for MNCs</vt:lpstr>
      <vt:lpstr>OECD Guidelines for MNCs</vt:lpstr>
      <vt:lpstr>2011 BASF key managers salary</vt:lpstr>
      <vt:lpstr>Lafarge 2009 Annual Report</vt:lpstr>
      <vt:lpstr>Bayer 2011 Report</vt:lpstr>
      <vt:lpstr>OECD Guidelines for MNCs</vt:lpstr>
      <vt:lpstr>OECD Guidelines for MNCs</vt:lpstr>
      <vt:lpstr>OECD Guidelines for MNCs</vt:lpstr>
      <vt:lpstr>OECD Guidelines for MNCs</vt:lpstr>
      <vt:lpstr>UN Global Compact</vt:lpstr>
      <vt:lpstr>UN Global Compact</vt:lpstr>
      <vt:lpstr>UN Global Compact</vt:lpstr>
      <vt:lpstr>Freedom of Association &amp; Collective Bargaining</vt:lpstr>
      <vt:lpstr>Freedom of Association &amp; Collective Bargaining</vt:lpstr>
      <vt:lpstr>No Force Labour</vt:lpstr>
      <vt:lpstr>No Child Labour</vt:lpstr>
      <vt:lpstr>No Discrimination</vt:lpstr>
      <vt:lpstr>www.holcim.com</vt:lpstr>
      <vt:lpstr>국제기본협약   Global Framework Agreement </vt:lpstr>
      <vt:lpstr>국제기본협약 Global Framework Agreement</vt:lpstr>
      <vt:lpstr>IndustriALL과 국제기본협약을 체결한 다국적기업들</vt:lpstr>
      <vt:lpstr>IndustriALL-Lafarge 기본협약</vt:lpstr>
      <vt:lpstr>IndustriALL- Freudenberg 기본협약</vt:lpstr>
      <vt:lpstr>Norske Skog-IndustriALL 기본협약</vt:lpstr>
      <vt:lpstr>ISO 26000</vt:lpstr>
      <vt:lpstr>ISO란?</vt:lpstr>
      <vt:lpstr>ISO member countries</vt:lpstr>
      <vt:lpstr>ISO 26000</vt:lpstr>
      <vt:lpstr>ISO 26000</vt:lpstr>
      <vt:lpstr> 인권</vt:lpstr>
      <vt:lpstr>노동 문제</vt:lpstr>
      <vt:lpstr>노조간부가 알아야 할 국제기준</vt:lpstr>
      <vt:lpstr>슬라이드 56</vt:lpstr>
      <vt:lpstr>국제기준의 공통점</vt:lpstr>
      <vt:lpstr>국제기준의 활용</vt:lpstr>
      <vt:lpstr>노사관계/단체교섭/사회적 대화의 영역</vt:lpstr>
      <vt:lpstr>  Yoon Hyowon mobile: (+82) 10 2083 4715 industriallyoon@gmail.com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ICEM Asia MNCs &amp; Social Dialogue   “International Standards for MNC Trade Unions”</dc:title>
  <dc:creator>i</dc:creator>
  <cp:lastModifiedBy>yoon hyowon</cp:lastModifiedBy>
  <cp:revision>302</cp:revision>
  <dcterms:created xsi:type="dcterms:W3CDTF">2006-11-28T01:43:09Z</dcterms:created>
  <dcterms:modified xsi:type="dcterms:W3CDTF">2013-11-28T01:40:13Z</dcterms:modified>
</cp:coreProperties>
</file>