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2"/>
  </p:sldMasterIdLst>
  <p:notesMasterIdLst>
    <p:notesMasterId r:id="rId16"/>
  </p:notesMasterIdLst>
  <p:sldIdLst>
    <p:sldId id="256" r:id="rId3"/>
    <p:sldId id="260" r:id="rId4"/>
    <p:sldId id="259" r:id="rId5"/>
    <p:sldId id="264" r:id="rId6"/>
    <p:sldId id="263" r:id="rId7"/>
    <p:sldId id="273" r:id="rId8"/>
    <p:sldId id="265" r:id="rId9"/>
    <p:sldId id="266" r:id="rId10"/>
    <p:sldId id="267" r:id="rId11"/>
    <p:sldId id="268" r:id="rId12"/>
    <p:sldId id="271" r:id="rId13"/>
    <p:sldId id="272" r:id="rId14"/>
    <p:sldId id="274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47" autoAdjust="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FCB31F6-2FEA-4AF6-A608-EFC2F92AFC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66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30A2E1-1B38-4BF8-B99D-829810B97EF3}" type="slidenum">
              <a:rPr lang="en-US"/>
              <a:pPr/>
              <a:t>1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72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ko-KR" altLang="en-US" noProof="0" smtClean="0"/>
              <a:t>마스터 제목 스타일 편집</a:t>
            </a:r>
            <a:endParaRPr lang="en-US" noProof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ko-KR" altLang="en-US" noProof="0" smtClean="0"/>
              <a:t>마스터 부제목 스타일 편집</a:t>
            </a:r>
            <a:endParaRPr lang="en-US" noProof="0" smtClean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A86BE39-BE3A-48C1-A045-FD1AD5F5130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392" name="Rectangle 8" descr="Gold bar"/>
          <p:cNvSpPr>
            <a:spLocks noChangeArrowheads="1"/>
          </p:cNvSpPr>
          <p:nvPr/>
        </p:nvSpPr>
        <p:spPr bwMode="auto">
          <a:xfrm>
            <a:off x="228600" y="2889250"/>
            <a:ext cx="2870200" cy="2016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Rectangle 9" descr="Orange bar"/>
          <p:cNvSpPr>
            <a:spLocks noChangeArrowheads="1"/>
          </p:cNvSpPr>
          <p:nvPr/>
        </p:nvSpPr>
        <p:spPr bwMode="auto">
          <a:xfrm>
            <a:off x="3098800" y="2889250"/>
            <a:ext cx="2870200" cy="2016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Rectangle 10" descr="Slate bar"/>
          <p:cNvSpPr>
            <a:spLocks noChangeArrowheads="1"/>
          </p:cNvSpPr>
          <p:nvPr/>
        </p:nvSpPr>
        <p:spPr bwMode="auto">
          <a:xfrm>
            <a:off x="5969000" y="2889250"/>
            <a:ext cx="2870200" cy="20161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F928C-1304-4FCF-B1FE-E58E659C20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2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BF457-1B89-4FB8-B5B6-2396275BD8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16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제목, 텍스트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6290E6F-4E3F-41C2-8AB3-35077E51D9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43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제목, 텍스트 및 클립 아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r>
              <a:rPr lang="ko-KR" altLang="en-US" smtClean="0"/>
              <a:t>온라인 이미지를 추가하려면 아이콘을 클릭하세요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A41DC2D-CE22-4452-9330-733326E99D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27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6D15D-A852-4CD8-9A3A-849FE3857B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72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AD331-EFAC-41D9-9F12-FD8D4C8312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20379-1FF7-439A-909F-B9047C7E4C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41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A7283-45F0-4CF9-ACA0-2CA7741825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94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D4388-AEAC-466B-9ED3-FD44F0FA8A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9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59A81-AC6A-4000-B556-C65FD00780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76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0CFC6-C2D9-443C-A7CF-290065ED62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34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B324D-0E9B-4FB3-82FE-512DFC8E60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782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938A4918-E4C7-4C66-94BB-F06A3F6B590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367" name="Rectangle 7" descr="Gold bar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Rectangle 9" descr="Orange bar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5370" name="Rectangle 10" descr="Slate bar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>
                <a:ea typeface="굴림" charset="-127"/>
              </a:rPr>
              <a:t>최저임금과 임금</a:t>
            </a:r>
            <a:endParaRPr lang="ko-KR" altLang="en-US" dirty="0">
              <a:ea typeface="굴림" charset="-127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>
                <a:ea typeface="굴림" charset="-127"/>
              </a:rPr>
              <a:t>이정아</a:t>
            </a:r>
            <a:endParaRPr lang="ko-KR" altLang="en-US" dirty="0">
              <a:ea typeface="굴림" charset="-127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최저임금과 임금</a:t>
            </a:r>
            <a:endParaRPr lang="ko-KR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121" name="_x278151424" descr="EMB0000029013f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4824"/>
            <a:ext cx="5400218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123" name="_x278150944" descr="EMB00000290140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420888"/>
            <a:ext cx="5106458" cy="352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244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등위임금선</a:t>
            </a:r>
            <a:r>
              <a:rPr lang="en-US" altLang="ko-KR" dirty="0" smtClean="0"/>
              <a:t>(2012</a:t>
            </a:r>
            <a:r>
              <a:rPr lang="ko-KR" altLang="en-US" dirty="0" smtClean="0"/>
              <a:t>년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034770"/>
              </p:ext>
            </p:extLst>
          </p:nvPr>
        </p:nvGraphicFramePr>
        <p:xfrm>
          <a:off x="683568" y="1700805"/>
          <a:ext cx="7776866" cy="4464499"/>
        </p:xfrm>
        <a:graphic>
          <a:graphicData uri="http://schemas.openxmlformats.org/drawingml/2006/table">
            <a:tbl>
              <a:tblPr/>
              <a:tblGrid>
                <a:gridCol w="1000086"/>
                <a:gridCol w="653747"/>
                <a:gridCol w="1000086"/>
                <a:gridCol w="1000086"/>
                <a:gridCol w="1000086"/>
                <a:gridCol w="1000086"/>
                <a:gridCol w="707563"/>
                <a:gridCol w="707563"/>
                <a:gridCol w="707563"/>
              </a:tblGrid>
              <a:tr h="281382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등위선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분포 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(%)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FF0000"/>
                          </a:solidFill>
                          <a:effectLst/>
                          <a:latin typeface="한양신명조"/>
                          <a:ea typeface="한양신명조"/>
                        </a:rPr>
                        <a:t>주휴일 </a:t>
                      </a:r>
                      <a:r>
                        <a:rPr lang="ko-KR" altLang="en-US" sz="1000" kern="0" spc="0" dirty="0" err="1" smtClean="0">
                          <a:solidFill>
                            <a:srgbClr val="FF0000"/>
                          </a:solidFill>
                          <a:effectLst/>
                          <a:latin typeface="한양신명조"/>
                          <a:ea typeface="한양신명조"/>
                        </a:rPr>
                        <a:t>비고려</a:t>
                      </a:r>
                      <a:r>
                        <a:rPr lang="en-US" altLang="ko-KR" sz="1000" kern="0" spc="0" dirty="0" smtClean="0">
                          <a:solidFill>
                            <a:srgbClr val="FF0000"/>
                          </a:solidFill>
                          <a:effectLst/>
                          <a:latin typeface="한양신명조"/>
                          <a:ea typeface="한양신명조"/>
                        </a:rPr>
                        <a:t>(</a:t>
                      </a:r>
                      <a:r>
                        <a:rPr lang="ko-KR" altLang="en-US" sz="1000" kern="0" spc="0" dirty="0">
                          <a:solidFill>
                            <a:srgbClr val="FF0000"/>
                          </a:solidFill>
                          <a:effectLst/>
                          <a:latin typeface="한양신명조"/>
                          <a:ea typeface="한양신명조"/>
                        </a:rPr>
                        <a:t>원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한양신명조"/>
                          <a:ea typeface="한양신명조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FF0000"/>
                          </a:solidFill>
                          <a:effectLst/>
                          <a:latin typeface="한양신명조"/>
                          <a:ea typeface="한양신명조"/>
                        </a:rPr>
                        <a:t>주휴일 고려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한양신명조"/>
                          <a:ea typeface="한양신명조"/>
                        </a:rPr>
                        <a:t>(</a:t>
                      </a:r>
                      <a:r>
                        <a:rPr lang="ko-KR" altLang="en-US" sz="1000" kern="0" spc="0" dirty="0">
                          <a:solidFill>
                            <a:srgbClr val="FF0000"/>
                          </a:solidFill>
                          <a:effectLst/>
                          <a:latin typeface="한양신명조"/>
                          <a:ea typeface="한양신명조"/>
                        </a:rPr>
                        <a:t>원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latin typeface="한양신명조"/>
                          <a:ea typeface="한양신명조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FF0000"/>
                          </a:solidFill>
                          <a:effectLst/>
                          <a:latin typeface="한양신명조"/>
                          <a:ea typeface="한양신명조"/>
                        </a:rPr>
                        <a:t>총 노동 시간</a:t>
                      </a:r>
                      <a:endParaRPr lang="ko-KR" altLang="en-US" sz="1100" kern="0" spc="0" dirty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남성비중 </a:t>
                      </a:r>
                      <a:r>
                        <a:rPr lang="en-US" altLang="ko-KR" sz="1100" kern="0" spc="0" dirty="0" smtClean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(%)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평균연령 </a:t>
                      </a:r>
                      <a:r>
                        <a:rPr lang="en-US" altLang="ko-KR" sz="1100" kern="0" spc="0" dirty="0" smtClean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(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세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)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9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평균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중위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평균 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중위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2151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1.36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3825.6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4090.3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3323.1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3554.8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221.81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71.72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50.52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51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4.73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5,197.7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5,190.0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4,477.7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4,472.6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211.67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52.49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44.32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51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11.47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6,451.2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6,425.0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5,539.4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5,517.9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197.42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46.40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41.03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51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13.91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8,024.5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8,012.5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6,881.9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6,867.9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194.95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53.52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38.43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51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14.77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10,030.1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10,031.3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8,600.1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8,603.6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187.16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61.11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36.80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51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14.95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12,525.4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12,518.8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10,738.3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10,730.4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181.74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69.31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37.39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51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12.64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15,600.4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15,550.0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13,372.9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13,328.6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176.89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75.37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38.68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51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9.87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19,494.4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19,387.5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16,715.6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16,623.2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170.59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80.32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39.60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51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7.35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24,297.1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24,168.8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20,839.3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20,719.4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167.85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83.17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41.79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51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4.67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30,246.5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30,065.8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25,937.9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25,780.2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166.10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85.82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44.30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51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10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2.42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37,695.4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37,387.5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32,342.2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32,073.2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162.85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88.43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45.51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51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전체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100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14,628.9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11,825.0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12,550.6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10,141.1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183.79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66.95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39.78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31391" marR="31391" marT="15695" marB="1569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01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미만율</a:t>
            </a:r>
            <a:r>
              <a:rPr lang="ko-KR" altLang="en-US" dirty="0" smtClean="0"/>
              <a:t> 및 과도노동 비율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392288"/>
            <a:ext cx="8229600" cy="3989040"/>
          </a:xfrm>
        </p:spPr>
        <p:txBody>
          <a:bodyPr/>
          <a:lstStyle/>
          <a:p>
            <a:r>
              <a:rPr lang="ko-KR" altLang="en-US" sz="2000" dirty="0"/>
              <a:t>한국표준분류에 따른 산업</a:t>
            </a:r>
            <a:r>
              <a:rPr lang="en-US" altLang="ko-KR" sz="2000" dirty="0"/>
              <a:t>(9</a:t>
            </a:r>
            <a:r>
              <a:rPr lang="ko-KR" altLang="en-US" sz="2000" dirty="0"/>
              <a:t>차</a:t>
            </a:r>
            <a:r>
              <a:rPr lang="en-US" altLang="ko-KR" sz="2000" dirty="0"/>
              <a:t>)</a:t>
            </a:r>
            <a:r>
              <a:rPr lang="ko-KR" altLang="en-US" sz="2000" dirty="0"/>
              <a:t>과 직업</a:t>
            </a:r>
            <a:r>
              <a:rPr lang="en-US" altLang="ko-KR" sz="2000" dirty="0"/>
              <a:t>(6</a:t>
            </a:r>
            <a:r>
              <a:rPr lang="ko-KR" altLang="en-US" sz="2000" dirty="0"/>
              <a:t>차</a:t>
            </a:r>
            <a:r>
              <a:rPr lang="en-US" altLang="ko-KR" sz="2000" dirty="0" smtClean="0"/>
              <a:t>).</a:t>
            </a:r>
            <a:endParaRPr lang="ko-KR" altLang="en-US" sz="2000" dirty="0"/>
          </a:p>
          <a:p>
            <a:r>
              <a:rPr lang="ko-KR" altLang="en-US" sz="2000" b="1" dirty="0"/>
              <a:t>산업</a:t>
            </a:r>
            <a:r>
              <a:rPr lang="en-US" altLang="ko-KR" sz="2000" dirty="0"/>
              <a:t>(1</a:t>
            </a:r>
            <a:r>
              <a:rPr lang="ko-KR" altLang="en-US" sz="2000" dirty="0"/>
              <a:t>농림어업 </a:t>
            </a:r>
            <a:r>
              <a:rPr lang="en-US" altLang="ko-KR" sz="2000" dirty="0"/>
              <a:t>2</a:t>
            </a:r>
            <a:r>
              <a:rPr lang="ko-KR" altLang="en-US" sz="2000" dirty="0"/>
              <a:t>광업 </a:t>
            </a:r>
            <a:r>
              <a:rPr lang="en-US" altLang="ko-KR" sz="2000" dirty="0"/>
              <a:t>3</a:t>
            </a:r>
            <a:r>
              <a:rPr lang="ko-KR" altLang="en-US" sz="2000" dirty="0"/>
              <a:t>제조업 </a:t>
            </a:r>
            <a:r>
              <a:rPr lang="en-US" altLang="ko-KR" sz="2000" dirty="0"/>
              <a:t>4</a:t>
            </a:r>
            <a:r>
              <a:rPr lang="ko-KR" altLang="en-US" sz="2000" dirty="0" err="1"/>
              <a:t>전기가스증기및수도산업</a:t>
            </a:r>
            <a:r>
              <a:rPr lang="ko-KR" altLang="en-US" sz="2000" dirty="0"/>
              <a:t> </a:t>
            </a:r>
            <a:r>
              <a:rPr lang="en-US" altLang="ko-KR" sz="2000" dirty="0"/>
              <a:t>5</a:t>
            </a:r>
            <a:r>
              <a:rPr lang="ko-KR" altLang="en-US" sz="2000" dirty="0" err="1"/>
              <a:t>하수폐기물처리원료재생및환경복원업</a:t>
            </a:r>
            <a:r>
              <a:rPr lang="ko-KR" altLang="en-US" sz="2000" dirty="0"/>
              <a:t> </a:t>
            </a:r>
            <a:r>
              <a:rPr lang="en-US" altLang="ko-KR" sz="2000" dirty="0"/>
              <a:t>6</a:t>
            </a:r>
            <a:r>
              <a:rPr lang="ko-KR" altLang="en-US" sz="2000" dirty="0"/>
              <a:t>건설업 </a:t>
            </a:r>
            <a:r>
              <a:rPr lang="en-US" altLang="ko-KR" sz="2000" dirty="0"/>
              <a:t>7</a:t>
            </a:r>
            <a:r>
              <a:rPr lang="ko-KR" altLang="en-US" sz="2000" dirty="0" err="1"/>
              <a:t>도소매업</a:t>
            </a:r>
            <a:r>
              <a:rPr lang="ko-KR" altLang="en-US" sz="2000" dirty="0"/>
              <a:t> </a:t>
            </a:r>
            <a:r>
              <a:rPr lang="en-US" altLang="ko-KR" sz="2000" dirty="0"/>
              <a:t>8</a:t>
            </a:r>
            <a:r>
              <a:rPr lang="ko-KR" altLang="en-US" sz="2000" dirty="0"/>
              <a:t>운수업 </a:t>
            </a:r>
            <a:r>
              <a:rPr lang="en-US" altLang="ko-KR" sz="2000" dirty="0"/>
              <a:t>9</a:t>
            </a:r>
            <a:r>
              <a:rPr lang="ko-KR" altLang="en-US" sz="2000" dirty="0" err="1"/>
              <a:t>숙박및음식점업</a:t>
            </a:r>
            <a:r>
              <a:rPr lang="ko-KR" altLang="en-US" sz="2000" dirty="0"/>
              <a:t> </a:t>
            </a:r>
            <a:r>
              <a:rPr lang="en-US" altLang="ko-KR" sz="2000" dirty="0"/>
              <a:t>10</a:t>
            </a:r>
            <a:r>
              <a:rPr lang="ko-KR" altLang="en-US" sz="2000" dirty="0" err="1"/>
              <a:t>출판영상방송통신및정보서비스업</a:t>
            </a:r>
            <a:r>
              <a:rPr lang="ko-KR" altLang="en-US" sz="2000" dirty="0"/>
              <a:t> </a:t>
            </a:r>
            <a:r>
              <a:rPr lang="en-US" altLang="ko-KR" sz="2000" dirty="0"/>
              <a:t>11</a:t>
            </a:r>
            <a:r>
              <a:rPr lang="ko-KR" altLang="en-US" sz="2000" dirty="0" err="1"/>
              <a:t>금융및보험업</a:t>
            </a:r>
            <a:r>
              <a:rPr lang="ko-KR" altLang="en-US" sz="2000" dirty="0"/>
              <a:t> </a:t>
            </a:r>
            <a:r>
              <a:rPr lang="en-US" altLang="ko-KR" sz="2000" dirty="0"/>
              <a:t>12</a:t>
            </a:r>
            <a:r>
              <a:rPr lang="ko-KR" altLang="en-US" sz="2000" dirty="0" err="1"/>
              <a:t>부동산업및임대업</a:t>
            </a:r>
            <a:r>
              <a:rPr lang="ko-KR" altLang="en-US" sz="2000" dirty="0"/>
              <a:t> </a:t>
            </a:r>
            <a:r>
              <a:rPr lang="en-US" altLang="ko-KR" sz="2000" dirty="0"/>
              <a:t>13</a:t>
            </a:r>
            <a:r>
              <a:rPr lang="ko-KR" altLang="en-US" sz="2000" dirty="0" err="1"/>
              <a:t>전문과학및기술서비스업</a:t>
            </a:r>
            <a:r>
              <a:rPr lang="ko-KR" altLang="en-US" sz="2000" dirty="0"/>
              <a:t> </a:t>
            </a:r>
            <a:r>
              <a:rPr lang="en-US" altLang="ko-KR" sz="2000" dirty="0"/>
              <a:t>14</a:t>
            </a:r>
            <a:r>
              <a:rPr lang="ko-KR" altLang="en-US" sz="2000" dirty="0" err="1"/>
              <a:t>사업시설관리및사업지원서비스업</a:t>
            </a:r>
            <a:r>
              <a:rPr lang="ko-KR" altLang="en-US" sz="2000" dirty="0"/>
              <a:t> </a:t>
            </a:r>
            <a:r>
              <a:rPr lang="en-US" altLang="ko-KR" sz="2000" dirty="0"/>
              <a:t>15</a:t>
            </a:r>
            <a:r>
              <a:rPr lang="ko-KR" altLang="en-US" sz="2000" dirty="0" err="1"/>
              <a:t>공공행정국방및사회보장행정</a:t>
            </a:r>
            <a:r>
              <a:rPr lang="ko-KR" altLang="en-US" sz="2000" dirty="0"/>
              <a:t> </a:t>
            </a:r>
            <a:r>
              <a:rPr lang="en-US" altLang="ko-KR" sz="2000" dirty="0"/>
              <a:t>16</a:t>
            </a:r>
            <a:r>
              <a:rPr lang="ko-KR" altLang="en-US" sz="2000" dirty="0"/>
              <a:t>교육서비스업 </a:t>
            </a:r>
            <a:r>
              <a:rPr lang="en-US" altLang="ko-KR" sz="2000" dirty="0"/>
              <a:t>17</a:t>
            </a:r>
            <a:r>
              <a:rPr lang="ko-KR" altLang="en-US" sz="2000" dirty="0" err="1"/>
              <a:t>보건업및사회복지서비스업</a:t>
            </a:r>
            <a:r>
              <a:rPr lang="ko-KR" altLang="en-US" sz="2000" dirty="0"/>
              <a:t> </a:t>
            </a:r>
            <a:r>
              <a:rPr lang="en-US" altLang="ko-KR" sz="2000" dirty="0"/>
              <a:t>18</a:t>
            </a:r>
            <a:r>
              <a:rPr lang="ko-KR" altLang="en-US" sz="2000" dirty="0" err="1"/>
              <a:t>예술스포츠및여가관련서비스업</a:t>
            </a:r>
            <a:r>
              <a:rPr lang="ko-KR" altLang="en-US" sz="2000" dirty="0"/>
              <a:t> </a:t>
            </a:r>
            <a:r>
              <a:rPr lang="en-US" altLang="ko-KR" sz="2000" dirty="0"/>
              <a:t>19</a:t>
            </a:r>
            <a:r>
              <a:rPr lang="ko-KR" altLang="en-US" sz="2000" dirty="0" err="1"/>
              <a:t>협회및단체수리및기타개인서비스업</a:t>
            </a:r>
            <a:r>
              <a:rPr lang="ko-KR" altLang="en-US" sz="2000" dirty="0"/>
              <a:t> </a:t>
            </a:r>
            <a:r>
              <a:rPr lang="en-US" altLang="ko-KR" sz="2000" dirty="0"/>
              <a:t>20</a:t>
            </a:r>
            <a:r>
              <a:rPr lang="ko-KR" altLang="en-US" sz="2000" dirty="0" err="1"/>
              <a:t>가구내고용활동및자가소비생산활동</a:t>
            </a:r>
            <a:r>
              <a:rPr lang="en-US" altLang="ko-KR" sz="2000" dirty="0"/>
              <a:t>), </a:t>
            </a:r>
            <a:endParaRPr lang="en-US" altLang="ko-KR" sz="2000" dirty="0" smtClean="0"/>
          </a:p>
          <a:p>
            <a:r>
              <a:rPr lang="ko-KR" altLang="en-US" sz="2000" b="1" dirty="0" smtClean="0"/>
              <a:t>직업</a:t>
            </a:r>
            <a:r>
              <a:rPr lang="en-US" altLang="ko-KR" sz="2000" dirty="0"/>
              <a:t>(2</a:t>
            </a:r>
            <a:r>
              <a:rPr lang="ko-KR" altLang="en-US" sz="2000" dirty="0" err="1"/>
              <a:t>전문가및관련종사자</a:t>
            </a:r>
            <a:r>
              <a:rPr lang="ko-KR" altLang="en-US" sz="2000" dirty="0"/>
              <a:t> </a:t>
            </a:r>
            <a:r>
              <a:rPr lang="en-US" altLang="ko-KR" sz="2000" dirty="0"/>
              <a:t>3</a:t>
            </a:r>
            <a:r>
              <a:rPr lang="ko-KR" altLang="en-US" sz="2000" dirty="0"/>
              <a:t>사무종사자 </a:t>
            </a:r>
            <a:r>
              <a:rPr lang="en-US" altLang="ko-KR" sz="2000" dirty="0"/>
              <a:t>4</a:t>
            </a:r>
            <a:r>
              <a:rPr lang="ko-KR" altLang="en-US" sz="2000" dirty="0"/>
              <a:t>서비스종사자 </a:t>
            </a:r>
            <a:r>
              <a:rPr lang="en-US" altLang="ko-KR" sz="2000" dirty="0"/>
              <a:t>5</a:t>
            </a:r>
            <a:r>
              <a:rPr lang="ko-KR" altLang="en-US" sz="2000" dirty="0"/>
              <a:t>판매종사자 </a:t>
            </a:r>
            <a:r>
              <a:rPr lang="en-US" altLang="ko-KR" sz="2000" dirty="0"/>
              <a:t>6</a:t>
            </a:r>
            <a:r>
              <a:rPr lang="ko-KR" altLang="en-US" sz="2000" dirty="0"/>
              <a:t>농림어업숙련기능종사자 </a:t>
            </a:r>
            <a:r>
              <a:rPr lang="en-US" altLang="ko-KR" sz="2000" dirty="0"/>
              <a:t>7</a:t>
            </a:r>
            <a:r>
              <a:rPr lang="ko-KR" altLang="en-US" sz="2000" dirty="0" err="1"/>
              <a:t>기능원및관련기능종사자</a:t>
            </a:r>
            <a:r>
              <a:rPr lang="ko-KR" altLang="en-US" sz="2000" dirty="0"/>
              <a:t> </a:t>
            </a:r>
            <a:r>
              <a:rPr lang="en-US" altLang="ko-KR" sz="2000" dirty="0"/>
              <a:t>8</a:t>
            </a:r>
            <a:r>
              <a:rPr lang="ko-KR" altLang="en-US" sz="2000" dirty="0" err="1"/>
              <a:t>장치기계조작및조립종사자</a:t>
            </a:r>
            <a:r>
              <a:rPr lang="ko-KR" altLang="en-US" sz="2000" dirty="0"/>
              <a:t> </a:t>
            </a:r>
            <a:r>
              <a:rPr lang="en-US" altLang="ko-KR" sz="2000" dirty="0"/>
              <a:t>9</a:t>
            </a:r>
            <a:r>
              <a:rPr lang="ko-KR" altLang="en-US" sz="2000" dirty="0"/>
              <a:t>단순노무종사자</a:t>
            </a:r>
            <a:r>
              <a:rPr lang="en-US" altLang="ko-KR" sz="2000" dirty="0"/>
              <a:t>).</a:t>
            </a:r>
            <a:endParaRPr lang="ko-KR" altLang="en-US" sz="2000" dirty="0"/>
          </a:p>
          <a:p>
            <a:endParaRPr lang="ko-KR" altLang="en-US" sz="2000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624941"/>
              </p:ext>
            </p:extLst>
          </p:nvPr>
        </p:nvGraphicFramePr>
        <p:xfrm>
          <a:off x="457200" y="332655"/>
          <a:ext cx="7787210" cy="5236714"/>
        </p:xfrm>
        <a:graphic>
          <a:graphicData uri="http://schemas.openxmlformats.org/drawingml/2006/table">
            <a:tbl>
              <a:tblPr/>
              <a:tblGrid>
                <a:gridCol w="778721"/>
                <a:gridCol w="778721"/>
                <a:gridCol w="778721"/>
                <a:gridCol w="778721"/>
                <a:gridCol w="778721"/>
                <a:gridCol w="778721"/>
                <a:gridCol w="778721"/>
                <a:gridCol w="778721"/>
                <a:gridCol w="778721"/>
                <a:gridCol w="778721"/>
              </a:tblGrid>
              <a:tr h="168689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902" marR="83902" marT="41951" marB="41951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직업 전체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532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0.42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3.49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6.71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23.91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11.20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9.61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61.89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46.64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532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1.27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2.53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9.63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2.14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532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0.34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0.40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6.18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1.94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5.84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3.04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22.27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4.29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532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0.21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0.18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6.82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0.69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532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2.91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16.31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0.37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3.56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1.69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532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0.16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0.57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2.99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1.83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9.24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2.62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1.81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8.51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3.27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532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0.70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2.11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12.11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12.29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7.09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1.00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29.87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10.42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532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2.07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1.92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7.88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0.61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11.63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10.30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7.64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532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4.21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21.34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31.73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13.13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9.59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26.02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21.73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532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10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0.31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0.77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21.50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14.71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2.28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11.03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1.62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532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0.27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1.41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2.01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8.90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0.93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532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7.90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3.34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7.81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0.91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1.43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44.39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18.74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532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13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0.41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1.42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17.93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0.21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10.29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0.32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25.71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1.16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532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2.01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2.11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10.55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7.28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1.83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4.14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3.81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29.59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16.72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532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15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0.77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3.06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1.00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2.15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9.05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0.31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1.82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29.89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6.76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532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16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1.59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3.77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3.76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2.86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2.10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3.02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22.03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2.91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532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17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2.16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2.22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16.98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20.78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5.71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17.80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11.46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32.57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6.80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532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18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2.56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8.04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27.38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20.95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4.56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10.25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22.03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14.97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532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19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14.15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4.70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24.66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19.45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3.55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8.66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31.39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13.50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532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20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40.39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3.28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34.88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34.76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72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산업 전체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902" marR="83902" marT="41951" marB="41951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1.75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1.73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17.33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10.78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14.52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4.17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4.35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26.47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7.92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902" marR="83902" marT="41951" marB="4195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538652"/>
              </p:ext>
            </p:extLst>
          </p:nvPr>
        </p:nvGraphicFramePr>
        <p:xfrm>
          <a:off x="848780" y="1100430"/>
          <a:ext cx="7838020" cy="5280898"/>
        </p:xfrm>
        <a:graphic>
          <a:graphicData uri="http://schemas.openxmlformats.org/drawingml/2006/table">
            <a:tbl>
              <a:tblPr/>
              <a:tblGrid>
                <a:gridCol w="783802"/>
                <a:gridCol w="783802"/>
                <a:gridCol w="783802"/>
                <a:gridCol w="783802"/>
                <a:gridCol w="783802"/>
                <a:gridCol w="783802"/>
                <a:gridCol w="783802"/>
                <a:gridCol w="783802"/>
                <a:gridCol w="783802"/>
                <a:gridCol w="783802"/>
              </a:tblGrid>
              <a:tr h="217357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260" marR="83260" marT="41630" marB="41630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직업 전체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357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30.10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28.58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21.58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22.25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357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100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57.38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6.83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41.30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357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51.94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35.33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51.64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20.28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33.68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45.25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20.00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30.48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357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100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6.17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8.91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357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56.27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53.64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4.49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11.03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357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97.75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1.39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37.33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35.00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77.83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26.27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30.16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357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34.38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36.12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35.93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29.46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35.78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89.65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17.34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25.80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357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42.71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100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18.18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100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79.85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37.42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67.57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357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46.55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34.49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11.40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68.37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50.77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31.78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32.35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357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10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72.82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19.24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59.85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46.56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32.27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357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23.05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9.64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21.01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14.31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357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43.96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9.56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100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89.23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63.59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58.84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357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13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16.91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10.10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6.51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12.75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11.84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357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14.16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48.76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57.28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73.06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49.63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48.22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47.78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357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15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1.94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1.94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19.80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85.84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1.14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2.14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357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16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11.72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8.46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19.26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28.95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16.80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13.30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357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17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21.93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1.43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26.31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45.99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4.53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8.00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17.56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357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18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40.46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31.27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31.53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6.82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22.00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27.17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357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19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33.79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23.18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44.76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18.26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52.25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54.97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22.27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37.40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357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20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78.73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100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21.66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24.82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2038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산업 전체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83260" marR="83260" marT="41630" marB="41630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26.32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16.11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35.13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26.60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26.82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37.97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59.61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29.55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31.82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3260" marR="83260" marT="41630" marB="4163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73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결론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400" dirty="0" smtClean="0"/>
              <a:t>제한적이었던 최저임금제 논의의 초점과 범위를 재고할 필요가 있음</a:t>
            </a:r>
            <a:r>
              <a:rPr lang="en-US" altLang="ko-KR" sz="2400" dirty="0" smtClean="0"/>
              <a:t>.</a:t>
            </a:r>
          </a:p>
          <a:p>
            <a:r>
              <a:rPr lang="ko-KR" altLang="en-US" sz="2400" dirty="0" smtClean="0"/>
              <a:t>임금과 노동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고용의 관계는 물리학 법칙과 같이 결정되지 않는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 열린 구조로 보아야 함</a:t>
            </a:r>
            <a:r>
              <a:rPr lang="en-US" altLang="ko-KR" sz="2400" dirty="0" smtClean="0"/>
              <a:t>.</a:t>
            </a:r>
          </a:p>
          <a:p>
            <a:r>
              <a:rPr lang="ko-KR" altLang="en-US" sz="2400" dirty="0" smtClean="0"/>
              <a:t>법칙으로 제시된 논리 위에서 최저임금제의 효과를 평가한다면 그러한 평가를 신뢰하기 어려우며 주장의 근거로 활용될 수 없음</a:t>
            </a:r>
            <a:r>
              <a:rPr lang="en-US" altLang="ko-KR" sz="2400" dirty="0" smtClean="0"/>
              <a:t>.</a:t>
            </a:r>
          </a:p>
          <a:p>
            <a:r>
              <a:rPr lang="ko-KR" altLang="en-US" sz="2400" dirty="0" smtClean="0"/>
              <a:t>최저임금제가 한국에서 실제 수행해온 임금구조의 기저이자 </a:t>
            </a:r>
            <a:r>
              <a:rPr lang="ko-KR" altLang="en-US" sz="2400" dirty="0" err="1" smtClean="0"/>
              <a:t>준거점으로서</a:t>
            </a:r>
            <a:r>
              <a:rPr lang="ko-KR" altLang="en-US" sz="2400" dirty="0" smtClean="0"/>
              <a:t> 역할에 주목해야 함</a:t>
            </a:r>
            <a:r>
              <a:rPr lang="en-US" altLang="ko-KR" sz="2400" dirty="0" smtClean="0"/>
              <a:t>.</a:t>
            </a:r>
          </a:p>
          <a:p>
            <a:r>
              <a:rPr lang="ko-KR" altLang="en-US" sz="2400" dirty="0" smtClean="0"/>
              <a:t>최저임금제라는 제도를 통해 근본적으로 기대하는 바가 무엇인지를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 최근의 </a:t>
            </a:r>
            <a:r>
              <a:rPr lang="ko-KR" altLang="en-US" sz="2400" dirty="0"/>
              <a:t>생활임금 </a:t>
            </a:r>
            <a:r>
              <a:rPr lang="ko-KR" altLang="en-US" sz="2400" dirty="0" smtClean="0"/>
              <a:t>운동 부상을 통해 생각할 수 있음</a:t>
            </a:r>
            <a:r>
              <a:rPr lang="en-US" altLang="ko-KR" sz="2400" dirty="0" smtClean="0"/>
              <a:t>. </a:t>
            </a:r>
          </a:p>
          <a:p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13003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ea typeface="굴림" charset="-127"/>
              </a:rPr>
              <a:t>최저임금과 고용의 관계</a:t>
            </a:r>
            <a:endParaRPr lang="ko-KR" altLang="en-US">
              <a:ea typeface="굴림" charset="-127"/>
            </a:endParaRPr>
          </a:p>
        </p:txBody>
      </p:sp>
      <p:sp>
        <p:nvSpPr>
          <p:cNvPr id="4" name="모서리가 둥근 직사각형 3"/>
          <p:cNvSpPr/>
          <p:nvPr/>
        </p:nvSpPr>
        <p:spPr bwMode="auto">
          <a:xfrm>
            <a:off x="2051720" y="2384884"/>
            <a:ext cx="1728192" cy="64807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최저임금</a:t>
            </a: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5724128" y="2348880"/>
            <a:ext cx="1728192" cy="64807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고용</a:t>
            </a:r>
          </a:p>
        </p:txBody>
      </p:sp>
      <p:sp>
        <p:nvSpPr>
          <p:cNvPr id="5" name="오른쪽 화살표 4"/>
          <p:cNvSpPr/>
          <p:nvPr/>
        </p:nvSpPr>
        <p:spPr bwMode="auto">
          <a:xfrm>
            <a:off x="4427984" y="2456892"/>
            <a:ext cx="792088" cy="468052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모서리가 둥근 직사각형 10"/>
          <p:cNvSpPr/>
          <p:nvPr/>
        </p:nvSpPr>
        <p:spPr bwMode="auto">
          <a:xfrm>
            <a:off x="539552" y="3861048"/>
            <a:ext cx="1728192" cy="64807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최저임금</a:t>
            </a:r>
          </a:p>
        </p:txBody>
      </p:sp>
      <p:sp>
        <p:nvSpPr>
          <p:cNvPr id="12" name="모서리가 둥근 직사각형 11"/>
          <p:cNvSpPr/>
          <p:nvPr/>
        </p:nvSpPr>
        <p:spPr bwMode="auto">
          <a:xfrm>
            <a:off x="7020272" y="3861048"/>
            <a:ext cx="1728192" cy="64807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고용</a:t>
            </a:r>
          </a:p>
        </p:txBody>
      </p:sp>
      <p:sp>
        <p:nvSpPr>
          <p:cNvPr id="13" name="모서리가 둥근 직사각형 12"/>
          <p:cNvSpPr/>
          <p:nvPr/>
        </p:nvSpPr>
        <p:spPr bwMode="auto">
          <a:xfrm>
            <a:off x="2699792" y="3861048"/>
            <a:ext cx="1728192" cy="64807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임금</a:t>
            </a:r>
          </a:p>
        </p:txBody>
      </p:sp>
      <p:sp>
        <p:nvSpPr>
          <p:cNvPr id="14" name="모서리가 둥근 직사각형 13"/>
          <p:cNvSpPr/>
          <p:nvPr/>
        </p:nvSpPr>
        <p:spPr bwMode="auto">
          <a:xfrm>
            <a:off x="4860032" y="3861048"/>
            <a:ext cx="1728192" cy="648072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노동</a:t>
            </a:r>
          </a:p>
        </p:txBody>
      </p:sp>
      <p:cxnSp>
        <p:nvCxnSpPr>
          <p:cNvPr id="8" name="직선 연결선 7"/>
          <p:cNvCxnSpPr>
            <a:stCxn id="11" idx="3"/>
            <a:endCxn id="13" idx="1"/>
          </p:cNvCxnSpPr>
          <p:nvPr/>
        </p:nvCxnSpPr>
        <p:spPr bwMode="auto">
          <a:xfrm>
            <a:off x="2267744" y="4185084"/>
            <a:ext cx="432048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직선 연결선 17"/>
          <p:cNvCxnSpPr/>
          <p:nvPr/>
        </p:nvCxnSpPr>
        <p:spPr bwMode="auto">
          <a:xfrm>
            <a:off x="4427984" y="4221088"/>
            <a:ext cx="4320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직선 연결선 18"/>
          <p:cNvCxnSpPr/>
          <p:nvPr/>
        </p:nvCxnSpPr>
        <p:spPr bwMode="auto">
          <a:xfrm>
            <a:off x="6588224" y="4221088"/>
            <a:ext cx="4320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최저임금 논쟁</a:t>
            </a:r>
            <a:endParaRPr lang="ko-KR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248" y="1706587"/>
            <a:ext cx="7427168" cy="4530725"/>
          </a:xfrm>
        </p:spPr>
        <p:txBody>
          <a:bodyPr/>
          <a:lstStyle/>
          <a:p>
            <a:r>
              <a:rPr lang="ko-KR" altLang="en-US" sz="3200" dirty="0" smtClean="0"/>
              <a:t>기생산업 논쟁</a:t>
            </a:r>
            <a:r>
              <a:rPr lang="en-US" altLang="ko-KR" sz="3200" dirty="0" smtClean="0"/>
              <a:t>(19c </a:t>
            </a:r>
            <a:r>
              <a:rPr lang="ko-KR" altLang="en-US" sz="3200" dirty="0" smtClean="0"/>
              <a:t>말</a:t>
            </a:r>
            <a:r>
              <a:rPr lang="en-US" altLang="ko-KR" sz="3200" dirty="0" smtClean="0"/>
              <a:t>~20c </a:t>
            </a:r>
            <a:r>
              <a:rPr lang="ko-KR" altLang="en-US" sz="3200" dirty="0" smtClean="0"/>
              <a:t>초</a:t>
            </a:r>
            <a:r>
              <a:rPr lang="en-US" altLang="ko-KR" sz="3200" dirty="0" smtClean="0"/>
              <a:t>)</a:t>
            </a:r>
          </a:p>
          <a:p>
            <a:r>
              <a:rPr lang="ko-KR" altLang="en-US" sz="3200" dirty="0" smtClean="0"/>
              <a:t>한계주의 논쟁</a:t>
            </a:r>
            <a:r>
              <a:rPr lang="en-US" altLang="ko-KR" sz="3200" dirty="0" smtClean="0"/>
              <a:t>(20c </a:t>
            </a:r>
            <a:r>
              <a:rPr lang="ko-KR" altLang="en-US" sz="3200" dirty="0" smtClean="0"/>
              <a:t>중반</a:t>
            </a:r>
            <a:r>
              <a:rPr lang="en-US" altLang="ko-KR" sz="3200" dirty="0" smtClean="0"/>
              <a:t>)</a:t>
            </a:r>
          </a:p>
          <a:p>
            <a:r>
              <a:rPr lang="ko-KR" altLang="en-US" sz="3200" dirty="0" smtClean="0"/>
              <a:t>새로운 경제학 논쟁</a:t>
            </a:r>
            <a:r>
              <a:rPr lang="en-US" altLang="ko-KR" sz="3200" dirty="0" smtClean="0"/>
              <a:t>(1990</a:t>
            </a:r>
            <a:r>
              <a:rPr lang="ko-KR" altLang="en-US" sz="3200" dirty="0" smtClean="0"/>
              <a:t>년대</a:t>
            </a:r>
            <a:r>
              <a:rPr lang="en-US" altLang="ko-KR" sz="3200" dirty="0" smtClean="0"/>
              <a:t> </a:t>
            </a:r>
            <a:r>
              <a:rPr lang="ko-KR" altLang="en-US" sz="3200" dirty="0" smtClean="0"/>
              <a:t>이후</a:t>
            </a:r>
            <a:r>
              <a:rPr lang="en-US" altLang="ko-KR" sz="3200" dirty="0" smtClean="0"/>
              <a:t>)</a:t>
            </a:r>
            <a:endParaRPr lang="ko-KR" alt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1043608" y="4019580"/>
            <a:ext cx="3240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3200" dirty="0" smtClean="0"/>
              <a:t>기업의 도산</a:t>
            </a:r>
            <a:endParaRPr lang="en-US" altLang="ko-KR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3200" dirty="0" smtClean="0"/>
              <a:t>고용 감소</a:t>
            </a:r>
            <a:endParaRPr lang="en-US" altLang="ko-KR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3200" dirty="0" smtClean="0"/>
              <a:t>자본의 이탈</a:t>
            </a:r>
            <a:endParaRPr lang="ko-KR" alt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403274" y="4005064"/>
            <a:ext cx="26971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3200" dirty="0" smtClean="0"/>
              <a:t>노동시장</a:t>
            </a:r>
            <a:r>
              <a:rPr lang="en-US" altLang="ko-KR" sz="3200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3200" dirty="0" smtClean="0"/>
              <a:t>임금결정</a:t>
            </a:r>
            <a:r>
              <a:rPr lang="en-US" altLang="ko-KR" sz="3200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3200" dirty="0" smtClean="0"/>
              <a:t>모형</a:t>
            </a:r>
            <a:r>
              <a:rPr lang="en-US" altLang="ko-KR" sz="3200" dirty="0" smtClean="0"/>
              <a:t>?</a:t>
            </a:r>
            <a:endParaRPr lang="ko-KR" altLang="en-US" sz="3200" dirty="0"/>
          </a:p>
        </p:txBody>
      </p:sp>
      <p:sp>
        <p:nvSpPr>
          <p:cNvPr id="3" name="왼쪽/오른쪽 화살표 2"/>
          <p:cNvSpPr/>
          <p:nvPr/>
        </p:nvSpPr>
        <p:spPr bwMode="auto">
          <a:xfrm>
            <a:off x="4134780" y="4581128"/>
            <a:ext cx="653244" cy="432048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uiExpand="1" build="p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임금결정의 메커니즘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851" y="1772816"/>
            <a:ext cx="7178298" cy="2088232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851" y="4365104"/>
            <a:ext cx="7452828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72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임금의 세 차원</a:t>
            </a:r>
            <a:endParaRPr lang="ko-KR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18878" y="1561727"/>
            <a:ext cx="11946458" cy="563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9286" y="-11392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878" y="2060848"/>
            <a:ext cx="7009506" cy="368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1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한국의 임금체계</a:t>
            </a:r>
            <a:endParaRPr lang="ko-KR" alt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8638" y="21431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한양신명조"/>
              </a:rPr>
              <a:t>  </a:t>
            </a: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153" y="1566862"/>
            <a:ext cx="7382271" cy="4454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05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등위임금선</a:t>
            </a:r>
            <a:r>
              <a:rPr lang="en-US" altLang="ko-KR" dirty="0" smtClean="0"/>
              <a:t>(wage contours)</a:t>
            </a:r>
            <a:endParaRPr lang="ko-KR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275351280" descr="DRW0000029014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844824"/>
            <a:ext cx="6758467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67648"/>
              </p:ext>
            </p:extLst>
          </p:nvPr>
        </p:nvGraphicFramePr>
        <p:xfrm>
          <a:off x="611560" y="548680"/>
          <a:ext cx="7632847" cy="5185056"/>
        </p:xfrm>
        <a:graphic>
          <a:graphicData uri="http://schemas.openxmlformats.org/drawingml/2006/table">
            <a:tbl>
              <a:tblPr/>
              <a:tblGrid>
                <a:gridCol w="678365"/>
                <a:gridCol w="657142"/>
                <a:gridCol w="629734"/>
                <a:gridCol w="629734"/>
                <a:gridCol w="629734"/>
                <a:gridCol w="629734"/>
                <a:gridCol w="629734"/>
                <a:gridCol w="629734"/>
                <a:gridCol w="629734"/>
                <a:gridCol w="629734"/>
                <a:gridCol w="629734"/>
                <a:gridCol w="629734"/>
              </a:tblGrid>
              <a:tr h="283532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연도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55843" marR="55843" marT="27921" marB="27921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연방최저임금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등위선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(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＄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)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8353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10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1995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4.24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4.81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5.92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7.39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9.49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11.54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14.42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18.27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22.98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28.37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35.58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1996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4.70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5.29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6.73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8.17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10.10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12.50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15.87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19.71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24.04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30.77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38.46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1997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5.15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5.77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7.21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9.13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11.54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14.42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17.31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22.10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27.40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33.65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40.87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1998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5.15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5.77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7.21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9.13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11.54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14.42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17.40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21.83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27.40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33.65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40.87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1999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5.15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5.77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7.21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9.13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11.54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14.42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17.31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22.03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27.40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33.65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41.26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2000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5.15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5.77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7.21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9.13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11.54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14.42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17.40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22.12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27.40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33.65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40.87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2001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5.15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5.77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7.21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9.13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11.54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14.42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17.43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22.12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27.40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33.65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40.87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2002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5.15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5.77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7.21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9.13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11.54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14.42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17.31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22.12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27.41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33.65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40.87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2003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5.15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5.77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7.21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9.13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11.54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14.42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17.61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22.12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27.40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33.65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40.87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2004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5.15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5.77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7.21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9.13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11.54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14.42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17.79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22.12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27.40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33.65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40.87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2005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5.15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5.77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7.21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9.13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11.54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14.42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17.60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22.12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27.40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33.65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41.35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2006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5.15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5.77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7.21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9.13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11.54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14.42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17.60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22.12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27.40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33.65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40.87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2007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5.85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6.92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8.41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10.00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12.39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15.87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19.71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24.04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31.25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38.46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48.08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2008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6.55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7.21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9.62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11.90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14.42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17.79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22.50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27.88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34.62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44.23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55.29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5843" marR="55843" marT="27921" marB="2792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42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등위임금선</a:t>
            </a:r>
            <a:r>
              <a:rPr lang="en-US" altLang="ko-KR" dirty="0" smtClean="0"/>
              <a:t>(wage contours)</a:t>
            </a:r>
            <a:endParaRPr lang="ko-KR" altLang="en-US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465581"/>
              </p:ext>
            </p:extLst>
          </p:nvPr>
        </p:nvGraphicFramePr>
        <p:xfrm>
          <a:off x="611564" y="332656"/>
          <a:ext cx="7704855" cy="4556692"/>
        </p:xfrm>
        <a:graphic>
          <a:graphicData uri="http://schemas.openxmlformats.org/drawingml/2006/table">
            <a:tbl>
              <a:tblPr/>
              <a:tblGrid>
                <a:gridCol w="619922"/>
                <a:gridCol w="601794"/>
                <a:gridCol w="485184"/>
                <a:gridCol w="544518"/>
                <a:gridCol w="545550"/>
                <a:gridCol w="545550"/>
                <a:gridCol w="545550"/>
                <a:gridCol w="545550"/>
                <a:gridCol w="545550"/>
                <a:gridCol w="545550"/>
                <a:gridCol w="545550"/>
                <a:gridCol w="545550"/>
                <a:gridCol w="545550"/>
                <a:gridCol w="543487"/>
              </a:tblGrid>
              <a:tr h="179397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최저 임금 인상률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 err="1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미만율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등위선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1696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누적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10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53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1986</a:t>
                      </a:r>
                      <a:r>
                        <a:rPr lang="en-US" sz="1100" kern="0" spc="0" baseline="3000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*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7.49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12.79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13.23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11.95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12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57.46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11.77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10.65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8.24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4.93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3.34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1.91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53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1987</a:t>
                      </a:r>
                      <a:r>
                        <a:rPr lang="en-US" sz="1100" kern="0" spc="0" baseline="3000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*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3.12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10.48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14.63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13.03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12.48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53.74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12.29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11.31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8.87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5.64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3.58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2.35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53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1988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0.45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9.92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15.03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13.74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42.14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13.83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13.36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11.36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7.77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4.79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3.21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53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1989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29.73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0.31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2.22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9.61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13.88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15.56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41.58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15.34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14.42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11.5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7.43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4.51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2.71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53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1990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15.00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0.16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2.16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8.48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12.86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15.45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39.11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15.86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15.4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11.8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8.04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4.79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2.68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53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1991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18.84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0.07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1.46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5.9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11.61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16.26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35.30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16.44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16.07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12.93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8.52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5.41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2.95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53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1992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12.80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0.05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0.79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5.01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11.48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15.29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32.62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17.1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17.43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9.32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4.89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2.52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53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1993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8.65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0.10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1.14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5.32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12.02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15.45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34.03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17.58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16.78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13.8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8.81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4.76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2.32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53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1994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7.96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0.06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0.89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4.79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10.08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14.6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30.42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16.92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18.4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15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9.83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5.25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2.39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53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1995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7.83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0.04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0.68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3.2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8.5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13.47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25.89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16.73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18.55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16.36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11.36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6.23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2.84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53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1996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8.97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0.03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0.45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2.04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6.24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11.94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20.70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16.29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18.07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16.91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12.86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7.81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4.08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53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1997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9.80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0.10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0.41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2.14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6.21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11.7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20.56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16.46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18.4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17.37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13.06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7.51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3.9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7254" marR="57254" marT="28627" marB="2862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420125"/>
              </p:ext>
            </p:extLst>
          </p:nvPr>
        </p:nvGraphicFramePr>
        <p:xfrm>
          <a:off x="611560" y="980728"/>
          <a:ext cx="7704857" cy="5151840"/>
        </p:xfrm>
        <a:graphic>
          <a:graphicData uri="http://schemas.openxmlformats.org/drawingml/2006/table">
            <a:tbl>
              <a:tblPr/>
              <a:tblGrid>
                <a:gridCol w="620089"/>
                <a:gridCol w="601955"/>
                <a:gridCol w="485314"/>
                <a:gridCol w="543637"/>
                <a:gridCol w="544665"/>
                <a:gridCol w="545695"/>
                <a:gridCol w="545695"/>
                <a:gridCol w="545695"/>
                <a:gridCol w="545695"/>
                <a:gridCol w="545695"/>
                <a:gridCol w="545695"/>
                <a:gridCol w="545695"/>
                <a:gridCol w="545695"/>
                <a:gridCol w="543637"/>
              </a:tblGrid>
              <a:tr h="27453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1998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6.07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0.07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0.57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3.48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7.6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12.65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24.37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16.04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18.22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16.47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12.31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6.91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3.29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3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1999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2.69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0.26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0.87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3.76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8.05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13.21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26.15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16.65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18.26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15.46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11.03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6.37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3.32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3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2000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4.92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0.10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0.52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2.58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7.01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12.05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22.26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16.21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18.7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16.47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12.05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6.86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3.95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3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2001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16.56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1.07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1.61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4.57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8.9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13.9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30.05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17.07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16.91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13.93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9.91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6.21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3.19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3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2002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12.60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1.50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2.01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5.41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9.78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13.52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32.22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15.71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15.61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13.62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9.49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6.03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3.72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3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2003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8.33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1.57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1.66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5.51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9.93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14.06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32.73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16.12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16.16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12.52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9.35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6.15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3.54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3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2004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10.33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1.71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2.41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8.12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11.69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14.52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38.45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16.27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14.76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11.51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8.31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5.12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2.88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3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2005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13.15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0.40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1.96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6.9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11.2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13.69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34.15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15.81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15.34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12.95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9.22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5.96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3.38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3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2006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9.15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1.77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3.06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8.76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12.26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14.16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40.01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15.23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14.28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11.48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8.27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5.31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2.89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3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2007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12.26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2.52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4.17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9.85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12.42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14.01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42.97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14.94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13.66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10.49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7.41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5.05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2.89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3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2008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8.33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2.29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5.09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9.97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12.59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14.09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44.03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14.39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12.96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10.16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7.83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5.33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2.88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3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2009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6.10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2.84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6.7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11.85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13.46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14.92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49.77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14.55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12.25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9.5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6.54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3.93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1.94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3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2010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2.75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2.41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5.94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11.63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13.56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14.93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48.47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13.99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12.16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9.72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7.24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4.65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2.26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3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2011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5.11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1.71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5.44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11.54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13.73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14.99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47.41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15.08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12.61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9.59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6.94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4.62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2.19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3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2012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6.02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1.36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4.73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11.47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13.91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14.77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46.24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14.95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12.64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9.87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7.35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4.67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2.42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3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baseline="30000" dirty="0" smtClean="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표준편차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5.84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0.95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1.89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3.24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2.59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1.18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8.87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1.00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2.25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2.52 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1.92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1.00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0.58 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53767" marR="53767" marT="26883" marB="2688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7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임금구조 변화 추세</a:t>
            </a:r>
            <a:endParaRPr lang="ko-KR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097" name="_x278147584" descr="EMB0000029013f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32856"/>
            <a:ext cx="4370618" cy="3175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099" name="_x278147664" descr="EMB0000029013f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712" y="2132855"/>
            <a:ext cx="4338448" cy="3151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01" name="_x278147744" descr="EMB0000029014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979" y="2132853"/>
            <a:ext cx="4368333" cy="317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03" name="_x278145824" descr="EMB00000290140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847" y="2132856"/>
            <a:ext cx="4340732" cy="3153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05" name="_x278152384" descr="EMB00000290140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28408"/>
            <a:ext cx="6570270" cy="429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447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vel">
  <a:themeElements>
    <a:clrScheme name="Level 9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99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00"/>
      </a:accent6>
      <a:hlink>
        <a:srgbClr val="666699"/>
      </a:hlink>
      <a:folHlink>
        <a:srgbClr val="999966"/>
      </a:folHlink>
    </a:clrScheme>
    <a:fontScheme name="Leve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04B11B9-FB2E-440D-8D1F-933ED6D5C0C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프레젠테이션(수평선 테마)</Template>
  <TotalTime>445</TotalTime>
  <Words>1393</Words>
  <Application>Microsoft Office PowerPoint</Application>
  <PresentationFormat>화면 슬라이드 쇼(4:3)</PresentationFormat>
  <Paragraphs>1179</Paragraphs>
  <Slides>13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0" baseType="lpstr">
      <vt:lpstr>굴림</vt:lpstr>
      <vt:lpstr>맑은 고딕</vt:lpstr>
      <vt:lpstr>한양신명조</vt:lpstr>
      <vt:lpstr>Arial</vt:lpstr>
      <vt:lpstr>Times New Roman</vt:lpstr>
      <vt:lpstr>Wingdings</vt:lpstr>
      <vt:lpstr>Level</vt:lpstr>
      <vt:lpstr>최저임금과 임금</vt:lpstr>
      <vt:lpstr>최저임금과 고용의 관계</vt:lpstr>
      <vt:lpstr>최저임금 논쟁</vt:lpstr>
      <vt:lpstr>임금결정의 메커니즘</vt:lpstr>
      <vt:lpstr>임금의 세 차원</vt:lpstr>
      <vt:lpstr>한국의 임금체계</vt:lpstr>
      <vt:lpstr>등위임금선(wage contours)</vt:lpstr>
      <vt:lpstr>등위임금선(wage contours)</vt:lpstr>
      <vt:lpstr>임금구조 변화 추세</vt:lpstr>
      <vt:lpstr>최저임금과 임금</vt:lpstr>
      <vt:lpstr>등위임금선(2012년)</vt:lpstr>
      <vt:lpstr>미만율 및 과도노동 비율</vt:lpstr>
      <vt:lpstr>결론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최저임금과 임금</dc:title>
  <dc:subject/>
  <dc:creator>Yi</dc:creator>
  <cp:keywords/>
  <dc:description/>
  <cp:lastModifiedBy>Yi</cp:lastModifiedBy>
  <cp:revision>44</cp:revision>
  <dcterms:created xsi:type="dcterms:W3CDTF">2015-05-18T04:33:35Z</dcterms:created>
  <dcterms:modified xsi:type="dcterms:W3CDTF">2015-05-29T02:37:51Z</dcterms:modified>
  <cp:category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TC060874521042</vt:lpwstr>
  </property>
</Properties>
</file>